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90" r:id="rId3"/>
    <p:sldId id="257" r:id="rId4"/>
    <p:sldId id="261" r:id="rId5"/>
    <p:sldId id="262" r:id="rId6"/>
    <p:sldId id="263" r:id="rId7"/>
    <p:sldId id="291" r:id="rId8"/>
    <p:sldId id="265" r:id="rId9"/>
    <p:sldId id="266" r:id="rId10"/>
    <p:sldId id="267" r:id="rId11"/>
    <p:sldId id="284" r:id="rId12"/>
    <p:sldId id="268" r:id="rId13"/>
    <p:sldId id="270" r:id="rId14"/>
    <p:sldId id="269" r:id="rId15"/>
    <p:sldId id="271" r:id="rId16"/>
    <p:sldId id="272" r:id="rId17"/>
    <p:sldId id="275" r:id="rId18"/>
    <p:sldId id="273" r:id="rId19"/>
    <p:sldId id="274" r:id="rId20"/>
    <p:sldId id="276" r:id="rId21"/>
    <p:sldId id="278" r:id="rId22"/>
    <p:sldId id="279" r:id="rId23"/>
    <p:sldId id="280" r:id="rId24"/>
    <p:sldId id="296" r:id="rId25"/>
    <p:sldId id="299" r:id="rId26"/>
    <p:sldId id="282" r:id="rId27"/>
    <p:sldId id="283" r:id="rId28"/>
    <p:sldId id="285" r:id="rId29"/>
    <p:sldId id="297" r:id="rId30"/>
    <p:sldId id="298" r:id="rId31"/>
    <p:sldId id="293" r:id="rId32"/>
    <p:sldId id="287" r:id="rId3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4" autoAdjust="0"/>
    <p:restoredTop sz="94660"/>
  </p:normalViewPr>
  <p:slideViewPr>
    <p:cSldViewPr snapToGrid="0">
      <p:cViewPr varScale="1">
        <p:scale>
          <a:sx n="79" d="100"/>
          <a:sy n="79" d="100"/>
        </p:scale>
        <p:origin x="12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56.wmf"/><Relationship Id="rId2" Type="http://schemas.openxmlformats.org/officeDocument/2006/relationships/image" Target="../media/image54.wmf"/><Relationship Id="rId1" Type="http://schemas.openxmlformats.org/officeDocument/2006/relationships/image" Target="../media/image53.wmf"/></Relationships>
</file>

<file path=ppt/drawings/_rels/vmlDrawing11.vml.rels><?xml version="1.0" encoding="UTF-8" standalone="yes"?>
<Relationships xmlns="http://schemas.openxmlformats.org/package/2006/relationships"><Relationship Id="rId8" Type="http://schemas.openxmlformats.org/officeDocument/2006/relationships/image" Target="../media/image64.wmf"/><Relationship Id="rId3" Type="http://schemas.openxmlformats.org/officeDocument/2006/relationships/image" Target="../media/image59.wmf"/><Relationship Id="rId7" Type="http://schemas.openxmlformats.org/officeDocument/2006/relationships/image" Target="../media/image63.wmf"/><Relationship Id="rId2" Type="http://schemas.openxmlformats.org/officeDocument/2006/relationships/image" Target="../media/image58.wmf"/><Relationship Id="rId1" Type="http://schemas.openxmlformats.org/officeDocument/2006/relationships/image" Target="../media/image57.wmf"/><Relationship Id="rId6" Type="http://schemas.openxmlformats.org/officeDocument/2006/relationships/image" Target="../media/image62.wmf"/><Relationship Id="rId5" Type="http://schemas.openxmlformats.org/officeDocument/2006/relationships/image" Target="../media/image61.emf"/><Relationship Id="rId10" Type="http://schemas.openxmlformats.org/officeDocument/2006/relationships/image" Target="../media/image66.wmf"/><Relationship Id="rId4" Type="http://schemas.openxmlformats.org/officeDocument/2006/relationships/image" Target="../media/image60.wmf"/><Relationship Id="rId9" Type="http://schemas.openxmlformats.org/officeDocument/2006/relationships/image" Target="../media/image65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70.emf"/><Relationship Id="rId2" Type="http://schemas.openxmlformats.org/officeDocument/2006/relationships/image" Target="../media/image69.wmf"/><Relationship Id="rId1" Type="http://schemas.openxmlformats.org/officeDocument/2006/relationships/image" Target="../media/image68.wmf"/><Relationship Id="rId4" Type="http://schemas.openxmlformats.org/officeDocument/2006/relationships/image" Target="../media/image71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74.wmf"/><Relationship Id="rId2" Type="http://schemas.openxmlformats.org/officeDocument/2006/relationships/image" Target="../media/image73.wmf"/><Relationship Id="rId1" Type="http://schemas.openxmlformats.org/officeDocument/2006/relationships/image" Target="../media/image72.wmf"/><Relationship Id="rId4" Type="http://schemas.openxmlformats.org/officeDocument/2006/relationships/image" Target="../media/image75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75.wmf"/><Relationship Id="rId2" Type="http://schemas.openxmlformats.org/officeDocument/2006/relationships/image" Target="../media/image73.wmf"/><Relationship Id="rId1" Type="http://schemas.openxmlformats.org/officeDocument/2006/relationships/image" Target="../media/image72.wmf"/><Relationship Id="rId4" Type="http://schemas.openxmlformats.org/officeDocument/2006/relationships/image" Target="../media/image76.w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78.emf"/><Relationship Id="rId1" Type="http://schemas.openxmlformats.org/officeDocument/2006/relationships/image" Target="../media/image7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Relationship Id="rId4" Type="http://schemas.openxmlformats.org/officeDocument/2006/relationships/image" Target="../media/image15.e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13" Type="http://schemas.openxmlformats.org/officeDocument/2006/relationships/image" Target="../media/image28.wmf"/><Relationship Id="rId18" Type="http://schemas.openxmlformats.org/officeDocument/2006/relationships/image" Target="../media/image33.wmf"/><Relationship Id="rId3" Type="http://schemas.openxmlformats.org/officeDocument/2006/relationships/image" Target="../media/image18.wmf"/><Relationship Id="rId21" Type="http://schemas.openxmlformats.org/officeDocument/2006/relationships/image" Target="../media/image36.wmf"/><Relationship Id="rId7" Type="http://schemas.openxmlformats.org/officeDocument/2006/relationships/image" Target="../media/image22.wmf"/><Relationship Id="rId12" Type="http://schemas.openxmlformats.org/officeDocument/2006/relationships/image" Target="../media/image27.wmf"/><Relationship Id="rId17" Type="http://schemas.openxmlformats.org/officeDocument/2006/relationships/image" Target="../media/image32.wmf"/><Relationship Id="rId2" Type="http://schemas.openxmlformats.org/officeDocument/2006/relationships/image" Target="../media/image17.wmf"/><Relationship Id="rId16" Type="http://schemas.openxmlformats.org/officeDocument/2006/relationships/image" Target="../media/image31.wmf"/><Relationship Id="rId20" Type="http://schemas.openxmlformats.org/officeDocument/2006/relationships/image" Target="../media/image35.wmf"/><Relationship Id="rId1" Type="http://schemas.openxmlformats.org/officeDocument/2006/relationships/image" Target="../media/image16.wmf"/><Relationship Id="rId6" Type="http://schemas.openxmlformats.org/officeDocument/2006/relationships/image" Target="../media/image21.wmf"/><Relationship Id="rId11" Type="http://schemas.openxmlformats.org/officeDocument/2006/relationships/image" Target="../media/image26.wmf"/><Relationship Id="rId5" Type="http://schemas.openxmlformats.org/officeDocument/2006/relationships/image" Target="../media/image20.wmf"/><Relationship Id="rId15" Type="http://schemas.openxmlformats.org/officeDocument/2006/relationships/image" Target="../media/image30.wmf"/><Relationship Id="rId10" Type="http://schemas.openxmlformats.org/officeDocument/2006/relationships/image" Target="../media/image25.wmf"/><Relationship Id="rId19" Type="http://schemas.openxmlformats.org/officeDocument/2006/relationships/image" Target="../media/image34.wmf"/><Relationship Id="rId4" Type="http://schemas.openxmlformats.org/officeDocument/2006/relationships/image" Target="../media/image19.wmf"/><Relationship Id="rId9" Type="http://schemas.openxmlformats.org/officeDocument/2006/relationships/image" Target="../media/image24.wmf"/><Relationship Id="rId14" Type="http://schemas.openxmlformats.org/officeDocument/2006/relationships/image" Target="../media/image29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3" Type="http://schemas.openxmlformats.org/officeDocument/2006/relationships/image" Target="../media/image39.wmf"/><Relationship Id="rId7" Type="http://schemas.openxmlformats.org/officeDocument/2006/relationships/image" Target="../media/image19.wmf"/><Relationship Id="rId2" Type="http://schemas.openxmlformats.org/officeDocument/2006/relationships/image" Target="../media/image38.wmf"/><Relationship Id="rId1" Type="http://schemas.openxmlformats.org/officeDocument/2006/relationships/image" Target="../media/image37.wmf"/><Relationship Id="rId6" Type="http://schemas.openxmlformats.org/officeDocument/2006/relationships/image" Target="../media/image18.wmf"/><Relationship Id="rId5" Type="http://schemas.openxmlformats.org/officeDocument/2006/relationships/image" Target="../media/image17.wmf"/><Relationship Id="rId4" Type="http://schemas.openxmlformats.org/officeDocument/2006/relationships/image" Target="../media/image16.wmf"/><Relationship Id="rId9" Type="http://schemas.openxmlformats.org/officeDocument/2006/relationships/image" Target="../media/image36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41.wmf"/><Relationship Id="rId2" Type="http://schemas.openxmlformats.org/officeDocument/2006/relationships/image" Target="../media/image40.wmf"/><Relationship Id="rId1" Type="http://schemas.openxmlformats.org/officeDocument/2006/relationships/image" Target="../media/image39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44.wmf"/><Relationship Id="rId2" Type="http://schemas.openxmlformats.org/officeDocument/2006/relationships/image" Target="../media/image43.wmf"/><Relationship Id="rId1" Type="http://schemas.openxmlformats.org/officeDocument/2006/relationships/image" Target="../media/image42.wmf"/><Relationship Id="rId6" Type="http://schemas.openxmlformats.org/officeDocument/2006/relationships/image" Target="../media/image40.wmf"/><Relationship Id="rId5" Type="http://schemas.openxmlformats.org/officeDocument/2006/relationships/image" Target="../media/image39.wmf"/><Relationship Id="rId4" Type="http://schemas.openxmlformats.org/officeDocument/2006/relationships/image" Target="../media/image45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48.wmf"/><Relationship Id="rId2" Type="http://schemas.openxmlformats.org/officeDocument/2006/relationships/image" Target="../media/image47.wmf"/><Relationship Id="rId1" Type="http://schemas.openxmlformats.org/officeDocument/2006/relationships/image" Target="../media/image46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50.wmf"/><Relationship Id="rId7" Type="http://schemas.openxmlformats.org/officeDocument/2006/relationships/image" Target="../media/image54.wmf"/><Relationship Id="rId2" Type="http://schemas.openxmlformats.org/officeDocument/2006/relationships/image" Target="../media/image49.wmf"/><Relationship Id="rId1" Type="http://schemas.openxmlformats.org/officeDocument/2006/relationships/image" Target="../media/image48.wmf"/><Relationship Id="rId6" Type="http://schemas.openxmlformats.org/officeDocument/2006/relationships/image" Target="../media/image53.wmf"/><Relationship Id="rId5" Type="http://schemas.openxmlformats.org/officeDocument/2006/relationships/image" Target="../media/image52.wmf"/><Relationship Id="rId4" Type="http://schemas.openxmlformats.org/officeDocument/2006/relationships/image" Target="../media/image5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12/14/2018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12/14/2018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12/14/2018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12/14/2018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12/14/2018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12/14/2018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12/14/2018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1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2.w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oleObject" Target="../embeddings/oleObject3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3.wmf"/><Relationship Id="rId5" Type="http://schemas.openxmlformats.org/officeDocument/2006/relationships/oleObject" Target="../embeddings/oleObject4.bin"/><Relationship Id="rId10" Type="http://schemas.openxmlformats.org/officeDocument/2006/relationships/image" Target="../media/image15.emf"/><Relationship Id="rId4" Type="http://schemas.openxmlformats.org/officeDocument/2006/relationships/image" Target="../media/image12.wmf"/><Relationship Id="rId9" Type="http://schemas.openxmlformats.org/officeDocument/2006/relationships/oleObject" Target="../embeddings/oleObject6.bin"/></Relationships>
</file>

<file path=ppt/slides/_rels/slide15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12.bin"/><Relationship Id="rId18" Type="http://schemas.openxmlformats.org/officeDocument/2006/relationships/image" Target="../media/image23.wmf"/><Relationship Id="rId26" Type="http://schemas.openxmlformats.org/officeDocument/2006/relationships/image" Target="../media/image27.wmf"/><Relationship Id="rId39" Type="http://schemas.openxmlformats.org/officeDocument/2006/relationships/oleObject" Target="../embeddings/oleObject25.bin"/><Relationship Id="rId21" Type="http://schemas.openxmlformats.org/officeDocument/2006/relationships/oleObject" Target="../embeddings/oleObject16.bin"/><Relationship Id="rId34" Type="http://schemas.openxmlformats.org/officeDocument/2006/relationships/image" Target="../media/image31.wmf"/><Relationship Id="rId42" Type="http://schemas.openxmlformats.org/officeDocument/2006/relationships/image" Target="../media/image35.wmf"/><Relationship Id="rId7" Type="http://schemas.openxmlformats.org/officeDocument/2006/relationships/oleObject" Target="../embeddings/oleObject9.bin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22.wmf"/><Relationship Id="rId20" Type="http://schemas.openxmlformats.org/officeDocument/2006/relationships/image" Target="../media/image24.wmf"/><Relationship Id="rId29" Type="http://schemas.openxmlformats.org/officeDocument/2006/relationships/oleObject" Target="../embeddings/oleObject20.bin"/><Relationship Id="rId41" Type="http://schemas.openxmlformats.org/officeDocument/2006/relationships/oleObject" Target="../embeddings/oleObject26.bin"/><Relationship Id="rId1" Type="http://schemas.openxmlformats.org/officeDocument/2006/relationships/vmlDrawing" Target="../drawings/vmlDrawing4.vml"/><Relationship Id="rId6" Type="http://schemas.openxmlformats.org/officeDocument/2006/relationships/image" Target="../media/image17.wmf"/><Relationship Id="rId11" Type="http://schemas.openxmlformats.org/officeDocument/2006/relationships/oleObject" Target="../embeddings/oleObject11.bin"/><Relationship Id="rId24" Type="http://schemas.openxmlformats.org/officeDocument/2006/relationships/image" Target="../media/image26.wmf"/><Relationship Id="rId32" Type="http://schemas.openxmlformats.org/officeDocument/2006/relationships/image" Target="../media/image30.wmf"/><Relationship Id="rId37" Type="http://schemas.openxmlformats.org/officeDocument/2006/relationships/oleObject" Target="../embeddings/oleObject24.bin"/><Relationship Id="rId40" Type="http://schemas.openxmlformats.org/officeDocument/2006/relationships/image" Target="../media/image34.wmf"/><Relationship Id="rId5" Type="http://schemas.openxmlformats.org/officeDocument/2006/relationships/oleObject" Target="../embeddings/oleObject8.bin"/><Relationship Id="rId15" Type="http://schemas.openxmlformats.org/officeDocument/2006/relationships/oleObject" Target="../embeddings/oleObject13.bin"/><Relationship Id="rId23" Type="http://schemas.openxmlformats.org/officeDocument/2006/relationships/oleObject" Target="../embeddings/oleObject17.bin"/><Relationship Id="rId28" Type="http://schemas.openxmlformats.org/officeDocument/2006/relationships/image" Target="../media/image28.wmf"/><Relationship Id="rId36" Type="http://schemas.openxmlformats.org/officeDocument/2006/relationships/image" Target="../media/image32.wmf"/><Relationship Id="rId10" Type="http://schemas.openxmlformats.org/officeDocument/2006/relationships/image" Target="../media/image19.wmf"/><Relationship Id="rId19" Type="http://schemas.openxmlformats.org/officeDocument/2006/relationships/oleObject" Target="../embeddings/oleObject15.bin"/><Relationship Id="rId31" Type="http://schemas.openxmlformats.org/officeDocument/2006/relationships/oleObject" Target="../embeddings/oleObject21.bin"/><Relationship Id="rId44" Type="http://schemas.openxmlformats.org/officeDocument/2006/relationships/image" Target="../media/image36.wmf"/><Relationship Id="rId4" Type="http://schemas.openxmlformats.org/officeDocument/2006/relationships/image" Target="../media/image16.wmf"/><Relationship Id="rId9" Type="http://schemas.openxmlformats.org/officeDocument/2006/relationships/oleObject" Target="../embeddings/oleObject10.bin"/><Relationship Id="rId14" Type="http://schemas.openxmlformats.org/officeDocument/2006/relationships/image" Target="../media/image21.wmf"/><Relationship Id="rId22" Type="http://schemas.openxmlformats.org/officeDocument/2006/relationships/image" Target="../media/image25.wmf"/><Relationship Id="rId27" Type="http://schemas.openxmlformats.org/officeDocument/2006/relationships/oleObject" Target="../embeddings/oleObject19.bin"/><Relationship Id="rId30" Type="http://schemas.openxmlformats.org/officeDocument/2006/relationships/image" Target="../media/image29.wmf"/><Relationship Id="rId35" Type="http://schemas.openxmlformats.org/officeDocument/2006/relationships/oleObject" Target="../embeddings/oleObject23.bin"/><Relationship Id="rId43" Type="http://schemas.openxmlformats.org/officeDocument/2006/relationships/oleObject" Target="../embeddings/oleObject27.bin"/><Relationship Id="rId8" Type="http://schemas.openxmlformats.org/officeDocument/2006/relationships/image" Target="../media/image18.wmf"/><Relationship Id="rId3" Type="http://schemas.openxmlformats.org/officeDocument/2006/relationships/oleObject" Target="../embeddings/oleObject7.bin"/><Relationship Id="rId12" Type="http://schemas.openxmlformats.org/officeDocument/2006/relationships/image" Target="../media/image20.wmf"/><Relationship Id="rId17" Type="http://schemas.openxmlformats.org/officeDocument/2006/relationships/oleObject" Target="../embeddings/oleObject14.bin"/><Relationship Id="rId25" Type="http://schemas.openxmlformats.org/officeDocument/2006/relationships/oleObject" Target="../embeddings/oleObject18.bin"/><Relationship Id="rId33" Type="http://schemas.openxmlformats.org/officeDocument/2006/relationships/oleObject" Target="../embeddings/oleObject22.bin"/><Relationship Id="rId38" Type="http://schemas.openxmlformats.org/officeDocument/2006/relationships/image" Target="../media/image33.w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wmf"/><Relationship Id="rId13" Type="http://schemas.openxmlformats.org/officeDocument/2006/relationships/oleObject" Target="../embeddings/oleObject33.bin"/><Relationship Id="rId18" Type="http://schemas.openxmlformats.org/officeDocument/2006/relationships/image" Target="../media/image20.wmf"/><Relationship Id="rId3" Type="http://schemas.openxmlformats.org/officeDocument/2006/relationships/oleObject" Target="../embeddings/oleObject28.bin"/><Relationship Id="rId7" Type="http://schemas.openxmlformats.org/officeDocument/2006/relationships/oleObject" Target="../embeddings/oleObject30.bin"/><Relationship Id="rId12" Type="http://schemas.openxmlformats.org/officeDocument/2006/relationships/image" Target="../media/image17.wmf"/><Relationship Id="rId17" Type="http://schemas.openxmlformats.org/officeDocument/2006/relationships/oleObject" Target="../embeddings/oleObject35.bin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19.wmf"/><Relationship Id="rId20" Type="http://schemas.openxmlformats.org/officeDocument/2006/relationships/image" Target="../media/image36.wmf"/><Relationship Id="rId1" Type="http://schemas.openxmlformats.org/officeDocument/2006/relationships/vmlDrawing" Target="../drawings/vmlDrawing5.vml"/><Relationship Id="rId6" Type="http://schemas.openxmlformats.org/officeDocument/2006/relationships/image" Target="../media/image38.wmf"/><Relationship Id="rId11" Type="http://schemas.openxmlformats.org/officeDocument/2006/relationships/oleObject" Target="../embeddings/oleObject32.bin"/><Relationship Id="rId5" Type="http://schemas.openxmlformats.org/officeDocument/2006/relationships/oleObject" Target="../embeddings/oleObject29.bin"/><Relationship Id="rId15" Type="http://schemas.openxmlformats.org/officeDocument/2006/relationships/oleObject" Target="../embeddings/oleObject34.bin"/><Relationship Id="rId10" Type="http://schemas.openxmlformats.org/officeDocument/2006/relationships/image" Target="../media/image16.wmf"/><Relationship Id="rId19" Type="http://schemas.openxmlformats.org/officeDocument/2006/relationships/oleObject" Target="../embeddings/oleObject36.bin"/><Relationship Id="rId4" Type="http://schemas.openxmlformats.org/officeDocument/2006/relationships/image" Target="../media/image37.wmf"/><Relationship Id="rId9" Type="http://schemas.openxmlformats.org/officeDocument/2006/relationships/oleObject" Target="../embeddings/oleObject31.bin"/><Relationship Id="rId14" Type="http://schemas.openxmlformats.org/officeDocument/2006/relationships/image" Target="../media/image18.w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wmf"/><Relationship Id="rId3" Type="http://schemas.openxmlformats.org/officeDocument/2006/relationships/oleObject" Target="../embeddings/oleObject37.bin"/><Relationship Id="rId7" Type="http://schemas.openxmlformats.org/officeDocument/2006/relationships/oleObject" Target="../embeddings/oleObject39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40.wmf"/><Relationship Id="rId5" Type="http://schemas.openxmlformats.org/officeDocument/2006/relationships/oleObject" Target="../embeddings/oleObject38.bin"/><Relationship Id="rId4" Type="http://schemas.openxmlformats.org/officeDocument/2006/relationships/image" Target="../media/image39.w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wmf"/><Relationship Id="rId13" Type="http://schemas.openxmlformats.org/officeDocument/2006/relationships/oleObject" Target="../embeddings/oleObject45.bin"/><Relationship Id="rId3" Type="http://schemas.openxmlformats.org/officeDocument/2006/relationships/oleObject" Target="../embeddings/oleObject40.bin"/><Relationship Id="rId7" Type="http://schemas.openxmlformats.org/officeDocument/2006/relationships/oleObject" Target="../embeddings/oleObject42.bin"/><Relationship Id="rId12" Type="http://schemas.openxmlformats.org/officeDocument/2006/relationships/image" Target="../media/image39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43.wmf"/><Relationship Id="rId11" Type="http://schemas.openxmlformats.org/officeDocument/2006/relationships/oleObject" Target="../embeddings/oleObject44.bin"/><Relationship Id="rId5" Type="http://schemas.openxmlformats.org/officeDocument/2006/relationships/oleObject" Target="../embeddings/oleObject41.bin"/><Relationship Id="rId10" Type="http://schemas.openxmlformats.org/officeDocument/2006/relationships/image" Target="../media/image45.wmf"/><Relationship Id="rId4" Type="http://schemas.openxmlformats.org/officeDocument/2006/relationships/image" Target="../media/image42.wmf"/><Relationship Id="rId9" Type="http://schemas.openxmlformats.org/officeDocument/2006/relationships/oleObject" Target="../embeddings/oleObject43.bin"/><Relationship Id="rId14" Type="http://schemas.openxmlformats.org/officeDocument/2006/relationships/image" Target="../media/image40.w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wmf"/><Relationship Id="rId3" Type="http://schemas.openxmlformats.org/officeDocument/2006/relationships/oleObject" Target="../embeddings/oleObject46.bin"/><Relationship Id="rId7" Type="http://schemas.openxmlformats.org/officeDocument/2006/relationships/oleObject" Target="../embeddings/oleObject48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47.wmf"/><Relationship Id="rId5" Type="http://schemas.openxmlformats.org/officeDocument/2006/relationships/oleObject" Target="../embeddings/oleObject47.bin"/><Relationship Id="rId4" Type="http://schemas.openxmlformats.org/officeDocument/2006/relationships/image" Target="../media/image46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&#22320;&#29699;&#36816;&#21160;%20flash&#21160;&#30011;%20&#32032;&#26448;.swf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wmf"/><Relationship Id="rId13" Type="http://schemas.openxmlformats.org/officeDocument/2006/relationships/oleObject" Target="../embeddings/oleObject54.bin"/><Relationship Id="rId3" Type="http://schemas.openxmlformats.org/officeDocument/2006/relationships/oleObject" Target="../embeddings/oleObject49.bin"/><Relationship Id="rId7" Type="http://schemas.openxmlformats.org/officeDocument/2006/relationships/oleObject" Target="../embeddings/oleObject51.bin"/><Relationship Id="rId12" Type="http://schemas.openxmlformats.org/officeDocument/2006/relationships/image" Target="../media/image52.wmf"/><Relationship Id="rId17" Type="http://schemas.openxmlformats.org/officeDocument/2006/relationships/oleObject" Target="../embeddings/oleObject56.bin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54.wmf"/><Relationship Id="rId1" Type="http://schemas.openxmlformats.org/officeDocument/2006/relationships/vmlDrawing" Target="../drawings/vmlDrawing9.vml"/><Relationship Id="rId6" Type="http://schemas.openxmlformats.org/officeDocument/2006/relationships/image" Target="../media/image49.wmf"/><Relationship Id="rId11" Type="http://schemas.openxmlformats.org/officeDocument/2006/relationships/oleObject" Target="../embeddings/oleObject53.bin"/><Relationship Id="rId5" Type="http://schemas.openxmlformats.org/officeDocument/2006/relationships/oleObject" Target="../embeddings/oleObject50.bin"/><Relationship Id="rId15" Type="http://schemas.openxmlformats.org/officeDocument/2006/relationships/oleObject" Target="../embeddings/oleObject55.bin"/><Relationship Id="rId10" Type="http://schemas.openxmlformats.org/officeDocument/2006/relationships/image" Target="../media/image51.wmf"/><Relationship Id="rId4" Type="http://schemas.openxmlformats.org/officeDocument/2006/relationships/image" Target="../media/image48.wmf"/><Relationship Id="rId9" Type="http://schemas.openxmlformats.org/officeDocument/2006/relationships/oleObject" Target="../embeddings/oleObject52.bin"/><Relationship Id="rId14" Type="http://schemas.openxmlformats.org/officeDocument/2006/relationships/image" Target="../media/image53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55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wmf"/><Relationship Id="rId3" Type="http://schemas.openxmlformats.org/officeDocument/2006/relationships/oleObject" Target="../embeddings/oleObject57.bin"/><Relationship Id="rId7" Type="http://schemas.openxmlformats.org/officeDocument/2006/relationships/oleObject" Target="../embeddings/oleObject59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54.wmf"/><Relationship Id="rId5" Type="http://schemas.openxmlformats.org/officeDocument/2006/relationships/oleObject" Target="../embeddings/oleObject58.bin"/><Relationship Id="rId4" Type="http://schemas.openxmlformats.org/officeDocument/2006/relationships/image" Target="../media/image53.wmf"/><Relationship Id="rId9" Type="http://schemas.openxmlformats.org/officeDocument/2006/relationships/oleObject" Target="../embeddings/oleObject60.bin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wmf"/><Relationship Id="rId13" Type="http://schemas.openxmlformats.org/officeDocument/2006/relationships/oleObject" Target="../embeddings/oleObject67.bin"/><Relationship Id="rId18" Type="http://schemas.openxmlformats.org/officeDocument/2006/relationships/image" Target="../media/image63.wmf"/><Relationship Id="rId3" Type="http://schemas.openxmlformats.org/officeDocument/2006/relationships/oleObject" Target="../embeddings/oleObject61.bin"/><Relationship Id="rId21" Type="http://schemas.openxmlformats.org/officeDocument/2006/relationships/oleObject" Target="../embeddings/oleObject71.bin"/><Relationship Id="rId7" Type="http://schemas.openxmlformats.org/officeDocument/2006/relationships/oleObject" Target="../embeddings/oleObject63.bin"/><Relationship Id="rId12" Type="http://schemas.openxmlformats.org/officeDocument/2006/relationships/oleObject" Target="../embeddings/oleObject66.bin"/><Relationship Id="rId17" Type="http://schemas.openxmlformats.org/officeDocument/2006/relationships/oleObject" Target="../embeddings/oleObject69.bin"/><Relationship Id="rId25" Type="http://schemas.openxmlformats.org/officeDocument/2006/relationships/image" Target="../media/image67.pn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62.wmf"/><Relationship Id="rId20" Type="http://schemas.openxmlformats.org/officeDocument/2006/relationships/image" Target="../media/image64.wmf"/><Relationship Id="rId1" Type="http://schemas.openxmlformats.org/officeDocument/2006/relationships/vmlDrawing" Target="../drawings/vmlDrawing11.vml"/><Relationship Id="rId6" Type="http://schemas.openxmlformats.org/officeDocument/2006/relationships/image" Target="../media/image58.wmf"/><Relationship Id="rId11" Type="http://schemas.openxmlformats.org/officeDocument/2006/relationships/oleObject" Target="../embeddings/oleObject65.bin"/><Relationship Id="rId24" Type="http://schemas.openxmlformats.org/officeDocument/2006/relationships/image" Target="../media/image66.wmf"/><Relationship Id="rId5" Type="http://schemas.openxmlformats.org/officeDocument/2006/relationships/oleObject" Target="../embeddings/oleObject62.bin"/><Relationship Id="rId15" Type="http://schemas.openxmlformats.org/officeDocument/2006/relationships/oleObject" Target="../embeddings/oleObject68.bin"/><Relationship Id="rId23" Type="http://schemas.openxmlformats.org/officeDocument/2006/relationships/oleObject" Target="../embeddings/oleObject72.bin"/><Relationship Id="rId10" Type="http://schemas.openxmlformats.org/officeDocument/2006/relationships/image" Target="../media/image60.wmf"/><Relationship Id="rId19" Type="http://schemas.openxmlformats.org/officeDocument/2006/relationships/oleObject" Target="../embeddings/oleObject70.bin"/><Relationship Id="rId4" Type="http://schemas.openxmlformats.org/officeDocument/2006/relationships/image" Target="../media/image57.wmf"/><Relationship Id="rId9" Type="http://schemas.openxmlformats.org/officeDocument/2006/relationships/oleObject" Target="../embeddings/oleObject64.bin"/><Relationship Id="rId14" Type="http://schemas.openxmlformats.org/officeDocument/2006/relationships/image" Target="../media/image61.emf"/><Relationship Id="rId22" Type="http://schemas.openxmlformats.org/officeDocument/2006/relationships/image" Target="../media/image65.wm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emf"/><Relationship Id="rId3" Type="http://schemas.openxmlformats.org/officeDocument/2006/relationships/oleObject" Target="../embeddings/oleObject73.bin"/><Relationship Id="rId7" Type="http://schemas.openxmlformats.org/officeDocument/2006/relationships/oleObject" Target="../embeddings/oleObject7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69.wmf"/><Relationship Id="rId5" Type="http://schemas.openxmlformats.org/officeDocument/2006/relationships/oleObject" Target="../embeddings/oleObject74.bin"/><Relationship Id="rId10" Type="http://schemas.openxmlformats.org/officeDocument/2006/relationships/image" Target="../media/image71.wmf"/><Relationship Id="rId4" Type="http://schemas.openxmlformats.org/officeDocument/2006/relationships/image" Target="../media/image68.wmf"/><Relationship Id="rId9" Type="http://schemas.openxmlformats.org/officeDocument/2006/relationships/oleObject" Target="../embeddings/oleObject76.bin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wmf"/><Relationship Id="rId3" Type="http://schemas.openxmlformats.org/officeDocument/2006/relationships/oleObject" Target="../embeddings/oleObject77.bin"/><Relationship Id="rId7" Type="http://schemas.openxmlformats.org/officeDocument/2006/relationships/oleObject" Target="../embeddings/oleObject79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73.wmf"/><Relationship Id="rId5" Type="http://schemas.openxmlformats.org/officeDocument/2006/relationships/oleObject" Target="../embeddings/oleObject78.bin"/><Relationship Id="rId10" Type="http://schemas.openxmlformats.org/officeDocument/2006/relationships/image" Target="../media/image75.wmf"/><Relationship Id="rId4" Type="http://schemas.openxmlformats.org/officeDocument/2006/relationships/image" Target="../media/image72.wmf"/><Relationship Id="rId9" Type="http://schemas.openxmlformats.org/officeDocument/2006/relationships/oleObject" Target="../embeddings/oleObject80.bin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wmf"/><Relationship Id="rId3" Type="http://schemas.openxmlformats.org/officeDocument/2006/relationships/oleObject" Target="../embeddings/oleObject81.bin"/><Relationship Id="rId7" Type="http://schemas.openxmlformats.org/officeDocument/2006/relationships/oleObject" Target="../embeddings/oleObject8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73.wmf"/><Relationship Id="rId5" Type="http://schemas.openxmlformats.org/officeDocument/2006/relationships/oleObject" Target="../embeddings/oleObject82.bin"/><Relationship Id="rId10" Type="http://schemas.openxmlformats.org/officeDocument/2006/relationships/image" Target="../media/image76.wmf"/><Relationship Id="rId4" Type="http://schemas.openxmlformats.org/officeDocument/2006/relationships/image" Target="../media/image72.wmf"/><Relationship Id="rId9" Type="http://schemas.openxmlformats.org/officeDocument/2006/relationships/oleObject" Target="../embeddings/oleObject84.bin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7" Type="http://schemas.openxmlformats.org/officeDocument/2006/relationships/image" Target="../media/image78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86.bin"/><Relationship Id="rId5" Type="http://schemas.openxmlformats.org/officeDocument/2006/relationships/image" Target="../media/image77.emf"/><Relationship Id="rId4" Type="http://schemas.openxmlformats.org/officeDocument/2006/relationships/oleObject" Target="../embeddings/oleObject85.bin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jpeg"/><Relationship Id="rId3" Type="http://schemas.openxmlformats.org/officeDocument/2006/relationships/image" Target="../media/image67.png"/><Relationship Id="rId7" Type="http://schemas.openxmlformats.org/officeDocument/2006/relationships/image" Target="../media/image83.jpeg"/><Relationship Id="rId2" Type="http://schemas.openxmlformats.org/officeDocument/2006/relationships/hyperlink" Target="&#26925;&#22278;3.gsp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2.jpeg"/><Relationship Id="rId5" Type="http://schemas.openxmlformats.org/officeDocument/2006/relationships/image" Target="../media/image81.jpeg"/><Relationship Id="rId4" Type="http://schemas.openxmlformats.org/officeDocument/2006/relationships/image" Target="../media/image80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&#30011;&#26925;&#22278;.swf" TargetMode="Externa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&#23450;&#38271;&#19982;&#23450;&#28857;&#38388;&#36317;&#31163;.swf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053861" y="1276210"/>
            <a:ext cx="8077200" cy="160972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zh-CN" altLang="zh-CN" sz="6600" b="1" dirty="0" smtClean="0">
                <a:solidFill>
                  <a:srgbClr val="FF0000"/>
                </a:solidFill>
                <a:ea typeface="幼圆" panose="02010509060101010101" pitchFamily="49" charset="-122"/>
              </a:rPr>
              <a:t> </a:t>
            </a:r>
            <a:r>
              <a:rPr lang="zh-CN" sz="6600" b="1" dirty="0" smtClean="0">
                <a:solidFill>
                  <a:srgbClr val="FF0000"/>
                </a:solidFill>
                <a:ea typeface="幼圆" panose="02010509060101010101" pitchFamily="49" charset="-122"/>
              </a:rPr>
              <a:t>椭圆及其标准方程</a:t>
            </a:r>
            <a:endParaRPr lang="zh-CN" sz="6600" b="1" dirty="0">
              <a:solidFill>
                <a:srgbClr val="FF0000"/>
              </a:solidFill>
              <a:ea typeface="幼圆" panose="02010509060101010101" pitchFamily="49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5442783" y="2988100"/>
            <a:ext cx="3312368" cy="1512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2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</a:pPr>
            <a:r>
              <a:rPr lang="zh-CN" altLang="zh-CN" sz="2800" b="1" dirty="0" smtClean="0">
                <a:solidFill>
                  <a:schemeClr val="accent2">
                    <a:lumMod val="25000"/>
                  </a:schemeClr>
                </a:solidFill>
                <a:ea typeface="幼圆" panose="02010509060101010101" pitchFamily="49" charset="-122"/>
              </a:rPr>
              <a:t> </a:t>
            </a:r>
            <a:r>
              <a:rPr lang="zh-CN" altLang="en-US" sz="2800" b="1" dirty="0" smtClean="0">
                <a:solidFill>
                  <a:schemeClr val="accent2">
                    <a:lumMod val="25000"/>
                  </a:schemeClr>
                </a:solidFill>
                <a:ea typeface="幼圆" panose="02010509060101010101" pitchFamily="49" charset="-122"/>
              </a:rPr>
              <a:t>铜鼓中学    帅军</a:t>
            </a:r>
            <a:endParaRPr lang="zh-CN" sz="2800" b="1" dirty="0">
              <a:solidFill>
                <a:schemeClr val="accent2">
                  <a:lumMod val="25000"/>
                </a:schemeClr>
              </a:solidFill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68545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24184" y="1560999"/>
            <a:ext cx="8895632" cy="4937760"/>
          </a:xfrm>
          <a:prstGeom prst="roundRect">
            <a:avLst>
              <a:gd name="adj" fmla="val 4780"/>
            </a:avLst>
          </a:pr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Rectangle 17"/>
          <p:cNvSpPr>
            <a:spLocks noChangeArrowheads="1"/>
          </p:cNvSpPr>
          <p:nvPr/>
        </p:nvSpPr>
        <p:spPr bwMode="auto">
          <a:xfrm>
            <a:off x="442150" y="3618930"/>
            <a:ext cx="7924800" cy="1520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45000"/>
              </a:lnSpc>
              <a:spcBef>
                <a:spcPct val="0"/>
              </a:spcBef>
            </a:pPr>
            <a:r>
              <a:rPr lang="en-US" altLang="zh-CN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这两个定点叫做椭圆的</a:t>
            </a:r>
            <a:r>
              <a:rPr lang="zh-CN" altLang="en-US" dirty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焦点</a:t>
            </a:r>
            <a:r>
              <a:rPr lang="zh-CN" alt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，两焦点间的距离叫做椭圆的</a:t>
            </a:r>
            <a:r>
              <a:rPr lang="zh-CN" altLang="en-US" dirty="0" smtClean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焦距</a:t>
            </a:r>
            <a:r>
              <a:rPr lang="en-US" altLang="zh-CN" dirty="0" smtClean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(2C)</a:t>
            </a:r>
            <a:r>
              <a:rPr lang="en-US" altLang="zh-CN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altLang="zh-CN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矩形 19"/>
          <p:cNvSpPr>
            <a:spLocks noChangeArrowheads="1"/>
          </p:cNvSpPr>
          <p:nvPr/>
        </p:nvSpPr>
        <p:spPr bwMode="auto">
          <a:xfrm>
            <a:off x="708081" y="1700595"/>
            <a:ext cx="261189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椭圆的定义：</a:t>
            </a:r>
            <a:endParaRPr lang="en-US" altLang="zh-CN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4968" y="2274455"/>
            <a:ext cx="848032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平面内与两个定点</a:t>
            </a:r>
            <a:r>
              <a:rPr lang="en-US" altLang="zh-CN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</a:t>
            </a:r>
            <a:r>
              <a:rPr lang="en-US" altLang="zh-CN" sz="3200" b="1" baseline="-250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</a:t>
            </a:r>
            <a:r>
              <a:rPr lang="en-US" altLang="zh-CN" sz="3200" b="1" baseline="-250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的距离之和等于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常数</a:t>
            </a:r>
            <a:r>
              <a:rPr lang="en-US" altLang="zh-CN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(2a)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zh-CN" altLang="en-US" sz="32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的点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的轨迹是椭圆．</a:t>
            </a:r>
          </a:p>
        </p:txBody>
      </p:sp>
      <p:sp>
        <p:nvSpPr>
          <p:cNvPr id="9" name="矩形 7"/>
          <p:cNvSpPr>
            <a:spLocks noChangeArrowheads="1"/>
          </p:cNvSpPr>
          <p:nvPr/>
        </p:nvSpPr>
        <p:spPr bwMode="auto">
          <a:xfrm>
            <a:off x="1108914" y="2767473"/>
            <a:ext cx="24384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 </a:t>
            </a:r>
            <a:r>
              <a:rPr kumimoji="1"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(</a:t>
            </a:r>
            <a:r>
              <a:rPr kumimoji="1" lang="zh-CN" alt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大于</a:t>
            </a:r>
            <a:r>
              <a:rPr kumimoji="1"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|F</a:t>
            </a:r>
            <a:r>
              <a:rPr kumimoji="1" lang="en-US" altLang="zh-CN" sz="3200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1</a:t>
            </a:r>
            <a:r>
              <a:rPr kumimoji="1"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F</a:t>
            </a:r>
            <a:r>
              <a:rPr kumimoji="1" lang="en-US" altLang="zh-CN" sz="3200" b="1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2</a:t>
            </a:r>
            <a:r>
              <a:rPr kumimoji="1"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|)</a:t>
            </a:r>
            <a:r>
              <a:rPr kumimoji="1" lang="zh-CN" alt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 </a:t>
            </a:r>
            <a:endParaRPr kumimoji="1" lang="zh-CN" altLang="en-US" sz="3200" b="1" dirty="0" smtClean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Freeform 11"/>
          <p:cNvSpPr/>
          <p:nvPr/>
        </p:nvSpPr>
        <p:spPr bwMode="gray">
          <a:xfrm>
            <a:off x="1655311" y="732922"/>
            <a:ext cx="5834698" cy="387804"/>
          </a:xfrm>
          <a:custGeom>
            <a:avLst/>
            <a:gdLst>
              <a:gd name="T0" fmla="*/ 1270 w 1120"/>
              <a:gd name="T1" fmla="*/ 190 h 252"/>
              <a:gd name="T2" fmla="*/ 1265 w 1120"/>
              <a:gd name="T3" fmla="*/ 188 h 252"/>
              <a:gd name="T4" fmla="*/ 1247 w 1120"/>
              <a:gd name="T5" fmla="*/ 185 h 252"/>
              <a:gd name="T6" fmla="*/ 1218 w 1120"/>
              <a:gd name="T7" fmla="*/ 181 h 252"/>
              <a:gd name="T8" fmla="*/ 1177 w 1120"/>
              <a:gd name="T9" fmla="*/ 175 h 252"/>
              <a:gd name="T10" fmla="*/ 1125 w 1120"/>
              <a:gd name="T11" fmla="*/ 167 h 252"/>
              <a:gd name="T12" fmla="*/ 1064 w 1120"/>
              <a:gd name="T13" fmla="*/ 160 h 252"/>
              <a:gd name="T14" fmla="*/ 993 w 1120"/>
              <a:gd name="T15" fmla="*/ 154 h 252"/>
              <a:gd name="T16" fmla="*/ 914 w 1120"/>
              <a:gd name="T17" fmla="*/ 148 h 252"/>
              <a:gd name="T18" fmla="*/ 828 w 1120"/>
              <a:gd name="T19" fmla="*/ 143 h 252"/>
              <a:gd name="T20" fmla="*/ 733 w 1120"/>
              <a:gd name="T21" fmla="*/ 139 h 252"/>
              <a:gd name="T22" fmla="*/ 630 w 1120"/>
              <a:gd name="T23" fmla="*/ 139 h 252"/>
              <a:gd name="T24" fmla="*/ 528 w 1120"/>
              <a:gd name="T25" fmla="*/ 139 h 252"/>
              <a:gd name="T26" fmla="*/ 435 w 1120"/>
              <a:gd name="T27" fmla="*/ 143 h 252"/>
              <a:gd name="T28" fmla="*/ 349 w 1120"/>
              <a:gd name="T29" fmla="*/ 148 h 252"/>
              <a:gd name="T30" fmla="*/ 270 w 1120"/>
              <a:gd name="T31" fmla="*/ 154 h 252"/>
              <a:gd name="T32" fmla="*/ 202 w 1120"/>
              <a:gd name="T33" fmla="*/ 160 h 252"/>
              <a:gd name="T34" fmla="*/ 143 w 1120"/>
              <a:gd name="T35" fmla="*/ 167 h 252"/>
              <a:gd name="T36" fmla="*/ 93 w 1120"/>
              <a:gd name="T37" fmla="*/ 175 h 252"/>
              <a:gd name="T38" fmla="*/ 52 w 1120"/>
              <a:gd name="T39" fmla="*/ 181 h 252"/>
              <a:gd name="T40" fmla="*/ 23 w 1120"/>
              <a:gd name="T41" fmla="*/ 185 h 252"/>
              <a:gd name="T42" fmla="*/ 7 w 1120"/>
              <a:gd name="T43" fmla="*/ 188 h 252"/>
              <a:gd name="T44" fmla="*/ 0 w 1120"/>
              <a:gd name="T45" fmla="*/ 190 h 252"/>
              <a:gd name="T46" fmla="*/ 0 w 1120"/>
              <a:gd name="T47" fmla="*/ 47 h 252"/>
              <a:gd name="T48" fmla="*/ 635 w 1120"/>
              <a:gd name="T49" fmla="*/ 0 h 252"/>
              <a:gd name="T50" fmla="*/ 1270 w 1120"/>
              <a:gd name="T51" fmla="*/ 47 h 252"/>
              <a:gd name="T52" fmla="*/ 1270 w 1120"/>
              <a:gd name="T53" fmla="*/ 190 h 252"/>
              <a:gd name="T54" fmla="*/ 1270 w 1120"/>
              <a:gd name="T55" fmla="*/ 190 h 252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1120" h="252">
                <a:moveTo>
                  <a:pt x="1120" y="252"/>
                </a:moveTo>
                <a:lnTo>
                  <a:pt x="1116" y="250"/>
                </a:lnTo>
                <a:lnTo>
                  <a:pt x="1100" y="246"/>
                </a:lnTo>
                <a:lnTo>
                  <a:pt x="1074" y="240"/>
                </a:lnTo>
                <a:lnTo>
                  <a:pt x="1038" y="232"/>
                </a:lnTo>
                <a:lnTo>
                  <a:pt x="992" y="222"/>
                </a:lnTo>
                <a:lnTo>
                  <a:pt x="938" y="212"/>
                </a:lnTo>
                <a:lnTo>
                  <a:pt x="876" y="204"/>
                </a:lnTo>
                <a:lnTo>
                  <a:pt x="806" y="196"/>
                </a:lnTo>
                <a:lnTo>
                  <a:pt x="730" y="190"/>
                </a:lnTo>
                <a:lnTo>
                  <a:pt x="646" y="184"/>
                </a:lnTo>
                <a:lnTo>
                  <a:pt x="556" y="184"/>
                </a:lnTo>
                <a:lnTo>
                  <a:pt x="466" y="184"/>
                </a:lnTo>
                <a:lnTo>
                  <a:pt x="384" y="190"/>
                </a:lnTo>
                <a:lnTo>
                  <a:pt x="308" y="196"/>
                </a:lnTo>
                <a:lnTo>
                  <a:pt x="238" y="204"/>
                </a:lnTo>
                <a:lnTo>
                  <a:pt x="178" y="212"/>
                </a:lnTo>
                <a:lnTo>
                  <a:pt x="126" y="222"/>
                </a:lnTo>
                <a:lnTo>
                  <a:pt x="82" y="232"/>
                </a:lnTo>
                <a:lnTo>
                  <a:pt x="46" y="240"/>
                </a:lnTo>
                <a:lnTo>
                  <a:pt x="20" y="246"/>
                </a:lnTo>
                <a:lnTo>
                  <a:pt x="6" y="250"/>
                </a:lnTo>
                <a:lnTo>
                  <a:pt x="0" y="252"/>
                </a:lnTo>
                <a:lnTo>
                  <a:pt x="0" y="62"/>
                </a:lnTo>
                <a:lnTo>
                  <a:pt x="560" y="0"/>
                </a:lnTo>
                <a:lnTo>
                  <a:pt x="1120" y="62"/>
                </a:lnTo>
                <a:lnTo>
                  <a:pt x="1120" y="25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DF5908"/>
                </a:solidFill>
                <a:prstDash val="solid"/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Rectangle 12"/>
          <p:cNvSpPr>
            <a:spLocks noChangeArrowheads="1"/>
          </p:cNvSpPr>
          <p:nvPr/>
        </p:nvSpPr>
        <p:spPr bwMode="gray">
          <a:xfrm>
            <a:off x="1425917" y="206326"/>
            <a:ext cx="6617335" cy="802141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4000" dirty="0">
                <a:solidFill>
                  <a:schemeClr val="bg1"/>
                </a:solidFill>
                <a:ea typeface="黑体" panose="02010609060101010101" pitchFamily="49" charset="-122"/>
              </a:rPr>
              <a:t>二</a:t>
            </a:r>
            <a:r>
              <a:rPr lang="zh-CN" altLang="en-US" sz="4000" dirty="0" smtClean="0">
                <a:solidFill>
                  <a:schemeClr val="bg1"/>
                </a:solidFill>
                <a:ea typeface="黑体" panose="02010609060101010101" pitchFamily="49" charset="-122"/>
              </a:rPr>
              <a:t>、类比圆，定义椭圆</a:t>
            </a:r>
            <a:endParaRPr lang="zh-CN" altLang="en-US" sz="4000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57475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8"/>
          <p:cNvSpPr txBox="1">
            <a:spLocks noChangeArrowheads="1"/>
          </p:cNvSpPr>
          <p:nvPr/>
        </p:nvSpPr>
        <p:spPr bwMode="auto">
          <a:xfrm>
            <a:off x="611188" y="1507568"/>
            <a:ext cx="60483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000000"/>
                </a:solidFill>
                <a:ea typeface="黑体" panose="02010609060101010101" pitchFamily="49" charset="-122"/>
              </a:rPr>
              <a:t>求曲线方程的步骤是什么？</a:t>
            </a:r>
          </a:p>
        </p:txBody>
      </p:sp>
      <p:sp>
        <p:nvSpPr>
          <p:cNvPr id="3" name="Text Box 25"/>
          <p:cNvSpPr txBox="1">
            <a:spLocks noChangeArrowheads="1"/>
          </p:cNvSpPr>
          <p:nvPr/>
        </p:nvSpPr>
        <p:spPr bwMode="auto">
          <a:xfrm>
            <a:off x="227013" y="2237818"/>
            <a:ext cx="8628062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建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立适当的坐标系，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设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曲线上任意一点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M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的坐标为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);</a:t>
            </a:r>
          </a:p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）找出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限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制条件 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49" charset="-122"/>
              </a:rPr>
              <a:t>p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49" charset="-122"/>
              </a:rPr>
              <a:t>M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;</a:t>
            </a:r>
          </a:p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）把坐标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代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入限制条件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49" charset="-122"/>
              </a:rPr>
              <a:t>p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49" charset="-122"/>
              </a:rPr>
              <a:t>M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，列出方程 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49" charset="-122"/>
              </a:rPr>
              <a:t>f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49" charset="-122"/>
              </a:rPr>
              <a:t>=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0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;           </a:t>
            </a:r>
          </a:p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化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简方程 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49" charset="-122"/>
              </a:rPr>
              <a:t>f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49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49" charset="-122"/>
              </a:rPr>
              <a:t>y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49" charset="-122"/>
              </a:rPr>
              <a:t>=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0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;</a:t>
            </a:r>
          </a:p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）检验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可以省略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如有特殊情况，适当说明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</a:p>
        </p:txBody>
      </p:sp>
      <p:sp>
        <p:nvSpPr>
          <p:cNvPr id="4" name="Text Box 19"/>
          <p:cNvSpPr txBox="1">
            <a:spLocks noChangeArrowheads="1"/>
          </p:cNvSpPr>
          <p:nvPr/>
        </p:nvSpPr>
        <p:spPr bwMode="auto">
          <a:xfrm>
            <a:off x="701675" y="5085793"/>
            <a:ext cx="8027988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60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建、 设、限、代、化</a:t>
            </a:r>
          </a:p>
        </p:txBody>
      </p:sp>
      <p:sp>
        <p:nvSpPr>
          <p:cNvPr id="7" name="Freeform 11"/>
          <p:cNvSpPr/>
          <p:nvPr/>
        </p:nvSpPr>
        <p:spPr bwMode="gray">
          <a:xfrm>
            <a:off x="1128157" y="737072"/>
            <a:ext cx="8075220" cy="282802"/>
          </a:xfrm>
          <a:custGeom>
            <a:avLst/>
            <a:gdLst>
              <a:gd name="T0" fmla="*/ 1270 w 1120"/>
              <a:gd name="T1" fmla="*/ 190 h 252"/>
              <a:gd name="T2" fmla="*/ 1265 w 1120"/>
              <a:gd name="T3" fmla="*/ 188 h 252"/>
              <a:gd name="T4" fmla="*/ 1247 w 1120"/>
              <a:gd name="T5" fmla="*/ 185 h 252"/>
              <a:gd name="T6" fmla="*/ 1218 w 1120"/>
              <a:gd name="T7" fmla="*/ 181 h 252"/>
              <a:gd name="T8" fmla="*/ 1177 w 1120"/>
              <a:gd name="T9" fmla="*/ 175 h 252"/>
              <a:gd name="T10" fmla="*/ 1125 w 1120"/>
              <a:gd name="T11" fmla="*/ 167 h 252"/>
              <a:gd name="T12" fmla="*/ 1064 w 1120"/>
              <a:gd name="T13" fmla="*/ 160 h 252"/>
              <a:gd name="T14" fmla="*/ 993 w 1120"/>
              <a:gd name="T15" fmla="*/ 154 h 252"/>
              <a:gd name="T16" fmla="*/ 914 w 1120"/>
              <a:gd name="T17" fmla="*/ 148 h 252"/>
              <a:gd name="T18" fmla="*/ 828 w 1120"/>
              <a:gd name="T19" fmla="*/ 143 h 252"/>
              <a:gd name="T20" fmla="*/ 733 w 1120"/>
              <a:gd name="T21" fmla="*/ 139 h 252"/>
              <a:gd name="T22" fmla="*/ 630 w 1120"/>
              <a:gd name="T23" fmla="*/ 139 h 252"/>
              <a:gd name="T24" fmla="*/ 528 w 1120"/>
              <a:gd name="T25" fmla="*/ 139 h 252"/>
              <a:gd name="T26" fmla="*/ 435 w 1120"/>
              <a:gd name="T27" fmla="*/ 143 h 252"/>
              <a:gd name="T28" fmla="*/ 349 w 1120"/>
              <a:gd name="T29" fmla="*/ 148 h 252"/>
              <a:gd name="T30" fmla="*/ 270 w 1120"/>
              <a:gd name="T31" fmla="*/ 154 h 252"/>
              <a:gd name="T32" fmla="*/ 202 w 1120"/>
              <a:gd name="T33" fmla="*/ 160 h 252"/>
              <a:gd name="T34" fmla="*/ 143 w 1120"/>
              <a:gd name="T35" fmla="*/ 167 h 252"/>
              <a:gd name="T36" fmla="*/ 93 w 1120"/>
              <a:gd name="T37" fmla="*/ 175 h 252"/>
              <a:gd name="T38" fmla="*/ 52 w 1120"/>
              <a:gd name="T39" fmla="*/ 181 h 252"/>
              <a:gd name="T40" fmla="*/ 23 w 1120"/>
              <a:gd name="T41" fmla="*/ 185 h 252"/>
              <a:gd name="T42" fmla="*/ 7 w 1120"/>
              <a:gd name="T43" fmla="*/ 188 h 252"/>
              <a:gd name="T44" fmla="*/ 0 w 1120"/>
              <a:gd name="T45" fmla="*/ 190 h 252"/>
              <a:gd name="T46" fmla="*/ 0 w 1120"/>
              <a:gd name="T47" fmla="*/ 47 h 252"/>
              <a:gd name="T48" fmla="*/ 635 w 1120"/>
              <a:gd name="T49" fmla="*/ 0 h 252"/>
              <a:gd name="T50" fmla="*/ 1270 w 1120"/>
              <a:gd name="T51" fmla="*/ 47 h 252"/>
              <a:gd name="T52" fmla="*/ 1270 w 1120"/>
              <a:gd name="T53" fmla="*/ 190 h 252"/>
              <a:gd name="T54" fmla="*/ 1270 w 1120"/>
              <a:gd name="T55" fmla="*/ 190 h 252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1120" h="252">
                <a:moveTo>
                  <a:pt x="1120" y="252"/>
                </a:moveTo>
                <a:lnTo>
                  <a:pt x="1116" y="250"/>
                </a:lnTo>
                <a:lnTo>
                  <a:pt x="1100" y="246"/>
                </a:lnTo>
                <a:lnTo>
                  <a:pt x="1074" y="240"/>
                </a:lnTo>
                <a:lnTo>
                  <a:pt x="1038" y="232"/>
                </a:lnTo>
                <a:lnTo>
                  <a:pt x="992" y="222"/>
                </a:lnTo>
                <a:lnTo>
                  <a:pt x="938" y="212"/>
                </a:lnTo>
                <a:lnTo>
                  <a:pt x="876" y="204"/>
                </a:lnTo>
                <a:lnTo>
                  <a:pt x="806" y="196"/>
                </a:lnTo>
                <a:lnTo>
                  <a:pt x="730" y="190"/>
                </a:lnTo>
                <a:lnTo>
                  <a:pt x="646" y="184"/>
                </a:lnTo>
                <a:lnTo>
                  <a:pt x="556" y="184"/>
                </a:lnTo>
                <a:lnTo>
                  <a:pt x="466" y="184"/>
                </a:lnTo>
                <a:lnTo>
                  <a:pt x="384" y="190"/>
                </a:lnTo>
                <a:lnTo>
                  <a:pt x="308" y="196"/>
                </a:lnTo>
                <a:lnTo>
                  <a:pt x="238" y="204"/>
                </a:lnTo>
                <a:lnTo>
                  <a:pt x="178" y="212"/>
                </a:lnTo>
                <a:lnTo>
                  <a:pt x="126" y="222"/>
                </a:lnTo>
                <a:lnTo>
                  <a:pt x="82" y="232"/>
                </a:lnTo>
                <a:lnTo>
                  <a:pt x="46" y="240"/>
                </a:lnTo>
                <a:lnTo>
                  <a:pt x="20" y="246"/>
                </a:lnTo>
                <a:lnTo>
                  <a:pt x="6" y="250"/>
                </a:lnTo>
                <a:lnTo>
                  <a:pt x="0" y="252"/>
                </a:lnTo>
                <a:lnTo>
                  <a:pt x="0" y="62"/>
                </a:lnTo>
                <a:lnTo>
                  <a:pt x="560" y="0"/>
                </a:lnTo>
                <a:lnTo>
                  <a:pt x="1120" y="62"/>
                </a:lnTo>
                <a:lnTo>
                  <a:pt x="1120" y="25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DF5908"/>
                </a:solidFill>
                <a:prstDash val="solid"/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" name="Rectangle 12"/>
          <p:cNvSpPr>
            <a:spLocks noChangeArrowheads="1"/>
          </p:cNvSpPr>
          <p:nvPr/>
        </p:nvSpPr>
        <p:spPr bwMode="gray">
          <a:xfrm>
            <a:off x="861839" y="151648"/>
            <a:ext cx="8537480" cy="779326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4000" dirty="0" smtClean="0">
                <a:solidFill>
                  <a:schemeClr val="bg1"/>
                </a:solidFill>
                <a:ea typeface="黑体" panose="02010609060101010101" pitchFamily="49" charset="-122"/>
              </a:rPr>
              <a:t>三、类比圆，猜想推导椭圆标准方程</a:t>
            </a:r>
            <a:endParaRPr lang="zh-CN" altLang="en-US" sz="4000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42771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2300"/>
          <p:cNvSpPr txBox="1">
            <a:spLocks noChangeArrowheads="1"/>
          </p:cNvSpPr>
          <p:nvPr/>
        </p:nvSpPr>
        <p:spPr bwMode="auto">
          <a:xfrm>
            <a:off x="1233054" y="1073054"/>
            <a:ext cx="8610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圆心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是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A(</a:t>
            </a:r>
            <a:r>
              <a:rPr lang="en-US" altLang="zh-CN" sz="2800" b="1" i="1" dirty="0" err="1"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en-US" altLang="zh-CN" sz="28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en-US" altLang="zh-CN" sz="2800" b="1" i="1" dirty="0" err="1"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),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半径是</a:t>
            </a:r>
            <a:r>
              <a:rPr lang="en-US" altLang="zh-CN" sz="2800" b="1" i="1" dirty="0">
                <a:latin typeface="黑体" panose="02010609060101010101" pitchFamily="49" charset="-122"/>
                <a:ea typeface="黑体" panose="02010609060101010101" pitchFamily="49" charset="-122"/>
              </a:rPr>
              <a:t>r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的圆的方程是什么？</a:t>
            </a:r>
          </a:p>
        </p:txBody>
      </p:sp>
      <p:sp>
        <p:nvSpPr>
          <p:cNvPr id="3" name="直接连接符 12301"/>
          <p:cNvSpPr>
            <a:spLocks noChangeShapeType="1"/>
          </p:cNvSpPr>
          <p:nvPr/>
        </p:nvSpPr>
        <p:spPr bwMode="auto">
          <a:xfrm flipV="1">
            <a:off x="7646554" y="3117850"/>
            <a:ext cx="487363" cy="1036638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" name="直接连接符 12302"/>
          <p:cNvSpPr>
            <a:spLocks noChangeShapeType="1"/>
          </p:cNvSpPr>
          <p:nvPr/>
        </p:nvSpPr>
        <p:spPr bwMode="auto">
          <a:xfrm>
            <a:off x="5805054" y="3787775"/>
            <a:ext cx="3581400" cy="15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" name="直接连接符 12303"/>
          <p:cNvSpPr>
            <a:spLocks noChangeShapeType="1"/>
          </p:cNvSpPr>
          <p:nvPr/>
        </p:nvSpPr>
        <p:spPr bwMode="auto">
          <a:xfrm flipV="1">
            <a:off x="6749617" y="2432050"/>
            <a:ext cx="14287" cy="30940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" name="文本框 12304"/>
          <p:cNvSpPr txBox="1">
            <a:spLocks noChangeArrowheads="1"/>
          </p:cNvSpPr>
          <p:nvPr/>
        </p:nvSpPr>
        <p:spPr bwMode="auto">
          <a:xfrm>
            <a:off x="9065779" y="3738563"/>
            <a:ext cx="3873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i="1">
                <a:latin typeface="Times New Roman" panose="02020603050405020304" pitchFamily="18" charset="0"/>
                <a:ea typeface="楷体_GB2312" pitchFamily="49" charset="-122"/>
              </a:rPr>
              <a:t>x</a:t>
            </a:r>
          </a:p>
        </p:txBody>
      </p:sp>
      <p:sp>
        <p:nvSpPr>
          <p:cNvPr id="7" name="文本框 12305"/>
          <p:cNvSpPr txBox="1">
            <a:spLocks noChangeArrowheads="1"/>
          </p:cNvSpPr>
          <p:nvPr/>
        </p:nvSpPr>
        <p:spPr bwMode="auto">
          <a:xfrm>
            <a:off x="6276542" y="2243138"/>
            <a:ext cx="34131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i="1">
                <a:latin typeface="Times New Roman" panose="02020603050405020304" pitchFamily="18" charset="0"/>
                <a:ea typeface="楷体_GB2312" pitchFamily="49" charset="-122"/>
              </a:rPr>
              <a:t>y</a:t>
            </a:r>
          </a:p>
        </p:txBody>
      </p:sp>
      <p:sp>
        <p:nvSpPr>
          <p:cNvPr id="8" name="文本框 12306"/>
          <p:cNvSpPr txBox="1">
            <a:spLocks noChangeArrowheads="1"/>
          </p:cNvSpPr>
          <p:nvPr/>
        </p:nvSpPr>
        <p:spPr bwMode="auto">
          <a:xfrm>
            <a:off x="6716279" y="3743325"/>
            <a:ext cx="609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i="1">
                <a:latin typeface="Times New Roman" panose="02020603050405020304" pitchFamily="18" charset="0"/>
                <a:ea typeface="楷体_GB2312" pitchFamily="49" charset="-122"/>
              </a:rPr>
              <a:t>O</a:t>
            </a:r>
          </a:p>
        </p:txBody>
      </p:sp>
      <p:sp>
        <p:nvSpPr>
          <p:cNvPr id="9" name="椭圆 12307"/>
          <p:cNvSpPr>
            <a:spLocks noChangeArrowheads="1"/>
          </p:cNvSpPr>
          <p:nvPr/>
        </p:nvSpPr>
        <p:spPr bwMode="auto">
          <a:xfrm>
            <a:off x="6525779" y="3027363"/>
            <a:ext cx="2255838" cy="2301875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0" name="椭圆 12308"/>
          <p:cNvSpPr>
            <a:spLocks noChangeArrowheads="1"/>
          </p:cNvSpPr>
          <p:nvPr/>
        </p:nvSpPr>
        <p:spPr bwMode="auto">
          <a:xfrm>
            <a:off x="7590992" y="4075113"/>
            <a:ext cx="122237" cy="122237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1" name="矩形 12309"/>
          <p:cNvSpPr>
            <a:spLocks noChangeArrowheads="1"/>
          </p:cNvSpPr>
          <p:nvPr/>
        </p:nvSpPr>
        <p:spPr bwMode="auto">
          <a:xfrm>
            <a:off x="7676717" y="3952875"/>
            <a:ext cx="42068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i="1">
                <a:latin typeface="Times New Roman" panose="02020603050405020304" pitchFamily="18" charset="0"/>
                <a:ea typeface="楷体_GB2312" pitchFamily="49" charset="-122"/>
              </a:rPr>
              <a:t>A</a:t>
            </a:r>
          </a:p>
        </p:txBody>
      </p:sp>
      <p:sp>
        <p:nvSpPr>
          <p:cNvPr id="12" name="矩形 12310"/>
          <p:cNvSpPr>
            <a:spLocks noChangeArrowheads="1"/>
          </p:cNvSpPr>
          <p:nvPr/>
        </p:nvSpPr>
        <p:spPr bwMode="auto">
          <a:xfrm>
            <a:off x="7768792" y="2559050"/>
            <a:ext cx="13731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i="1" dirty="0">
                <a:latin typeface="Times New Roman" panose="02020603050405020304" pitchFamily="18" charset="0"/>
                <a:ea typeface="楷体_GB2312" pitchFamily="49" charset="-122"/>
              </a:rPr>
              <a:t>M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en-US" altLang="zh-CN" sz="2800" b="1" i="1" dirty="0" err="1">
                <a:latin typeface="Times New Roman" panose="02020603050405020304" pitchFamily="18" charset="0"/>
                <a:ea typeface="楷体_GB2312" pitchFamily="49" charset="-122"/>
              </a:rPr>
              <a:t>x</a:t>
            </a:r>
            <a:r>
              <a:rPr lang="en-US" altLang="zh-CN" sz="2800" b="1" dirty="0" err="1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en-US" altLang="zh-CN" sz="2800" b="1" i="1" dirty="0" err="1">
                <a:latin typeface="Times New Roman" panose="02020603050405020304" pitchFamily="18" charset="0"/>
                <a:ea typeface="楷体_GB2312" pitchFamily="49" charset="-122"/>
              </a:rPr>
              <a:t>y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)</a:t>
            </a:r>
          </a:p>
        </p:txBody>
      </p:sp>
      <p:sp>
        <p:nvSpPr>
          <p:cNvPr id="13" name="椭圆 12311"/>
          <p:cNvSpPr>
            <a:spLocks noChangeArrowheads="1"/>
          </p:cNvSpPr>
          <p:nvPr/>
        </p:nvSpPr>
        <p:spPr bwMode="auto">
          <a:xfrm>
            <a:off x="8065654" y="3055938"/>
            <a:ext cx="122238" cy="122237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1233054" y="2971800"/>
            <a:ext cx="378618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2800" b="1" i="1">
                <a:latin typeface="Times New Roman" panose="02020603050405020304" pitchFamily="18" charset="0"/>
              </a:rPr>
              <a:t>P </a:t>
            </a:r>
            <a:r>
              <a:rPr lang="en-US" altLang="zh-CN" sz="2800" b="1">
                <a:latin typeface="Times New Roman" panose="02020603050405020304" pitchFamily="18" charset="0"/>
              </a:rPr>
              <a:t>= { </a:t>
            </a:r>
            <a:r>
              <a:rPr lang="en-US" altLang="zh-CN" sz="2800" b="1" i="1">
                <a:solidFill>
                  <a:srgbClr val="006600"/>
                </a:solidFill>
                <a:latin typeface="Times New Roman" panose="02020603050405020304" pitchFamily="18" charset="0"/>
              </a:rPr>
              <a:t>M</a:t>
            </a:r>
            <a:r>
              <a:rPr lang="en-US" altLang="zh-CN" sz="2800" b="1" i="1">
                <a:latin typeface="Times New Roman" panose="02020603050405020304" pitchFamily="18" charset="0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</a:rPr>
              <a:t>| </a:t>
            </a:r>
            <a:r>
              <a:rPr lang="en-US" altLang="zh-CN" sz="2800" b="1">
                <a:solidFill>
                  <a:schemeClr val="tx2"/>
                </a:solidFill>
                <a:latin typeface="Times New Roman" panose="02020603050405020304" pitchFamily="18" charset="0"/>
              </a:rPr>
              <a:t>|</a:t>
            </a:r>
            <a:r>
              <a:rPr lang="en-US" altLang="zh-CN" sz="2800" b="1" i="1">
                <a:solidFill>
                  <a:schemeClr val="tx2"/>
                </a:solidFill>
                <a:latin typeface="Times New Roman" panose="02020603050405020304" pitchFamily="18" charset="0"/>
              </a:rPr>
              <a:t>MA</a:t>
            </a:r>
            <a:r>
              <a:rPr lang="en-US" altLang="zh-CN" sz="2800" b="1">
                <a:solidFill>
                  <a:schemeClr val="tx2"/>
                </a:solidFill>
                <a:latin typeface="Times New Roman" panose="02020603050405020304" pitchFamily="18" charset="0"/>
              </a:rPr>
              <a:t>| = </a:t>
            </a:r>
            <a:r>
              <a:rPr lang="en-US" altLang="zh-CN" sz="2800" b="1" i="1">
                <a:solidFill>
                  <a:schemeClr val="tx2"/>
                </a:solidFill>
                <a:latin typeface="Times New Roman" panose="02020603050405020304" pitchFamily="18" charset="0"/>
              </a:rPr>
              <a:t>r</a:t>
            </a:r>
            <a:r>
              <a:rPr lang="en-US" altLang="zh-CN" sz="2800" b="1" i="1">
                <a:latin typeface="Times New Roman" panose="02020603050405020304" pitchFamily="18" charset="0"/>
              </a:rPr>
              <a:t>  </a:t>
            </a:r>
            <a:r>
              <a:rPr lang="en-US" altLang="zh-CN" sz="2800" b="1">
                <a:latin typeface="Times New Roman" panose="02020603050405020304" pitchFamily="18" charset="0"/>
              </a:rPr>
              <a:t>}</a:t>
            </a: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1309254" y="2286000"/>
            <a:ext cx="393541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latin typeface="Times New Roman" panose="02020603050405020304" pitchFamily="18" charset="0"/>
              </a:rPr>
              <a:t>圆上所有点的集合</a:t>
            </a:r>
          </a:p>
        </p:txBody>
      </p:sp>
      <p:sp>
        <p:nvSpPr>
          <p:cNvPr id="16" name="下箭头 15"/>
          <p:cNvSpPr>
            <a:spLocks noChangeArrowheads="1"/>
          </p:cNvSpPr>
          <p:nvPr/>
        </p:nvSpPr>
        <p:spPr bwMode="auto">
          <a:xfrm>
            <a:off x="2147454" y="3657600"/>
            <a:ext cx="762000" cy="396875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graphicFrame>
        <p:nvGraphicFramePr>
          <p:cNvPr id="17" name="对象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03838290"/>
              </p:ext>
            </p:extLst>
          </p:nvPr>
        </p:nvGraphicFramePr>
        <p:xfrm>
          <a:off x="1156854" y="4114800"/>
          <a:ext cx="3721100" cy="896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2" r:id="rId3" imgW="1447800" imgH="279400" progId="Equation.3">
                  <p:embed/>
                </p:oleObj>
              </mc:Choice>
              <mc:Fallback>
                <p:oleObj r:id="rId3" imgW="1447800" imgH="279400" progId="Equation.3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56854" y="4114800"/>
                        <a:ext cx="3721100" cy="896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1309254" y="5257800"/>
            <a:ext cx="3581400" cy="588963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>
                <a:solidFill>
                  <a:srgbClr val="008000"/>
                </a:solidFill>
                <a:latin typeface="Times New Roman" panose="02020603050405020304" pitchFamily="18" charset="0"/>
              </a:rPr>
              <a:t>(x-a)</a:t>
            </a:r>
            <a:r>
              <a:rPr lang="en-US" altLang="zh-CN" sz="3200" b="1" baseline="30000">
                <a:solidFill>
                  <a:srgbClr val="008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3200" b="1">
                <a:solidFill>
                  <a:srgbClr val="008000"/>
                </a:solidFill>
                <a:latin typeface="Times New Roman" panose="02020603050405020304" pitchFamily="18" charset="0"/>
              </a:rPr>
              <a:t>+(y-b)</a:t>
            </a:r>
            <a:r>
              <a:rPr lang="en-US" altLang="zh-CN" sz="3200" b="1" baseline="30000">
                <a:solidFill>
                  <a:srgbClr val="008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3200" b="1">
                <a:solidFill>
                  <a:srgbClr val="008000"/>
                </a:solidFill>
                <a:latin typeface="Times New Roman" panose="02020603050405020304" pitchFamily="18" charset="0"/>
              </a:rPr>
              <a:t>=r</a:t>
            </a:r>
            <a:r>
              <a:rPr lang="en-US" altLang="zh-CN" sz="3200" b="1" baseline="30000">
                <a:solidFill>
                  <a:srgbClr val="008000"/>
                </a:solidFill>
                <a:latin typeface="Times New Roman" panose="02020603050405020304" pitchFamily="18" charset="0"/>
              </a:rPr>
              <a:t>2</a:t>
            </a: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1233054" y="1600200"/>
            <a:ext cx="75438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latin typeface="Times New Roman" panose="02020603050405020304" pitchFamily="18" charset="0"/>
              </a:rPr>
              <a:t>设点</a:t>
            </a:r>
            <a:r>
              <a:rPr lang="en-US" altLang="zh-CN" sz="2800" b="1" i="1">
                <a:latin typeface="Times New Roman" panose="02020603050405020304" pitchFamily="18" charset="0"/>
                <a:ea typeface="楷体_GB2312" pitchFamily="49" charset="-122"/>
              </a:rPr>
              <a:t>M 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en-US" altLang="zh-CN" sz="2800" b="1" i="1">
                <a:latin typeface="Times New Roman" panose="02020603050405020304" pitchFamily="18" charset="0"/>
                <a:ea typeface="楷体_GB2312" pitchFamily="49" charset="-122"/>
              </a:rPr>
              <a:t>x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en-US" altLang="zh-CN" sz="2800" b="1" i="1">
                <a:latin typeface="Times New Roman" panose="02020603050405020304" pitchFamily="18" charset="0"/>
                <a:ea typeface="楷体_GB2312" pitchFamily="49" charset="-122"/>
              </a:rPr>
              <a:t>y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)</a:t>
            </a:r>
            <a:r>
              <a:rPr lang="zh-CN" altLang="en-US" sz="2800" b="1">
                <a:latin typeface="宋体" panose="02010600030101010101" pitchFamily="2" charset="-122"/>
              </a:rPr>
              <a:t>为圆</a:t>
            </a:r>
            <a:r>
              <a:rPr lang="en-US" altLang="zh-CN" sz="2800" b="1">
                <a:latin typeface="宋体" panose="02010600030101010101" pitchFamily="2" charset="-122"/>
              </a:rPr>
              <a:t>A</a:t>
            </a:r>
            <a:r>
              <a:rPr lang="zh-CN" altLang="en-US" sz="2800" b="1">
                <a:latin typeface="宋体" panose="02010600030101010101" pitchFamily="2" charset="-122"/>
              </a:rPr>
              <a:t>上任一点</a:t>
            </a:r>
            <a:r>
              <a:rPr lang="zh-CN" altLang="en-US" sz="2800" b="1"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r>
              <a:rPr lang="zh-CN" altLang="en-US" sz="2800" b="1"/>
              <a:t>由定义知</a:t>
            </a:r>
            <a:r>
              <a:rPr lang="en-US" altLang="zh-CN" sz="2800" b="1" i="1"/>
              <a:t>|MA|= r</a:t>
            </a:r>
            <a:r>
              <a:rPr lang="zh-CN" altLang="en-US" sz="2800" b="1" i="1"/>
              <a:t>。</a:t>
            </a:r>
          </a:p>
        </p:txBody>
      </p:sp>
      <p:sp>
        <p:nvSpPr>
          <p:cNvPr id="25" name="Freeform 11"/>
          <p:cNvSpPr/>
          <p:nvPr/>
        </p:nvSpPr>
        <p:spPr bwMode="gray">
          <a:xfrm>
            <a:off x="1128157" y="737072"/>
            <a:ext cx="8075220" cy="282802"/>
          </a:xfrm>
          <a:custGeom>
            <a:avLst/>
            <a:gdLst>
              <a:gd name="T0" fmla="*/ 1270 w 1120"/>
              <a:gd name="T1" fmla="*/ 190 h 252"/>
              <a:gd name="T2" fmla="*/ 1265 w 1120"/>
              <a:gd name="T3" fmla="*/ 188 h 252"/>
              <a:gd name="T4" fmla="*/ 1247 w 1120"/>
              <a:gd name="T5" fmla="*/ 185 h 252"/>
              <a:gd name="T6" fmla="*/ 1218 w 1120"/>
              <a:gd name="T7" fmla="*/ 181 h 252"/>
              <a:gd name="T8" fmla="*/ 1177 w 1120"/>
              <a:gd name="T9" fmla="*/ 175 h 252"/>
              <a:gd name="T10" fmla="*/ 1125 w 1120"/>
              <a:gd name="T11" fmla="*/ 167 h 252"/>
              <a:gd name="T12" fmla="*/ 1064 w 1120"/>
              <a:gd name="T13" fmla="*/ 160 h 252"/>
              <a:gd name="T14" fmla="*/ 993 w 1120"/>
              <a:gd name="T15" fmla="*/ 154 h 252"/>
              <a:gd name="T16" fmla="*/ 914 w 1120"/>
              <a:gd name="T17" fmla="*/ 148 h 252"/>
              <a:gd name="T18" fmla="*/ 828 w 1120"/>
              <a:gd name="T19" fmla="*/ 143 h 252"/>
              <a:gd name="T20" fmla="*/ 733 w 1120"/>
              <a:gd name="T21" fmla="*/ 139 h 252"/>
              <a:gd name="T22" fmla="*/ 630 w 1120"/>
              <a:gd name="T23" fmla="*/ 139 h 252"/>
              <a:gd name="T24" fmla="*/ 528 w 1120"/>
              <a:gd name="T25" fmla="*/ 139 h 252"/>
              <a:gd name="T26" fmla="*/ 435 w 1120"/>
              <a:gd name="T27" fmla="*/ 143 h 252"/>
              <a:gd name="T28" fmla="*/ 349 w 1120"/>
              <a:gd name="T29" fmla="*/ 148 h 252"/>
              <a:gd name="T30" fmla="*/ 270 w 1120"/>
              <a:gd name="T31" fmla="*/ 154 h 252"/>
              <a:gd name="T32" fmla="*/ 202 w 1120"/>
              <a:gd name="T33" fmla="*/ 160 h 252"/>
              <a:gd name="T34" fmla="*/ 143 w 1120"/>
              <a:gd name="T35" fmla="*/ 167 h 252"/>
              <a:gd name="T36" fmla="*/ 93 w 1120"/>
              <a:gd name="T37" fmla="*/ 175 h 252"/>
              <a:gd name="T38" fmla="*/ 52 w 1120"/>
              <a:gd name="T39" fmla="*/ 181 h 252"/>
              <a:gd name="T40" fmla="*/ 23 w 1120"/>
              <a:gd name="T41" fmla="*/ 185 h 252"/>
              <a:gd name="T42" fmla="*/ 7 w 1120"/>
              <a:gd name="T43" fmla="*/ 188 h 252"/>
              <a:gd name="T44" fmla="*/ 0 w 1120"/>
              <a:gd name="T45" fmla="*/ 190 h 252"/>
              <a:gd name="T46" fmla="*/ 0 w 1120"/>
              <a:gd name="T47" fmla="*/ 47 h 252"/>
              <a:gd name="T48" fmla="*/ 635 w 1120"/>
              <a:gd name="T49" fmla="*/ 0 h 252"/>
              <a:gd name="T50" fmla="*/ 1270 w 1120"/>
              <a:gd name="T51" fmla="*/ 47 h 252"/>
              <a:gd name="T52" fmla="*/ 1270 w 1120"/>
              <a:gd name="T53" fmla="*/ 190 h 252"/>
              <a:gd name="T54" fmla="*/ 1270 w 1120"/>
              <a:gd name="T55" fmla="*/ 190 h 252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1120" h="252">
                <a:moveTo>
                  <a:pt x="1120" y="252"/>
                </a:moveTo>
                <a:lnTo>
                  <a:pt x="1116" y="250"/>
                </a:lnTo>
                <a:lnTo>
                  <a:pt x="1100" y="246"/>
                </a:lnTo>
                <a:lnTo>
                  <a:pt x="1074" y="240"/>
                </a:lnTo>
                <a:lnTo>
                  <a:pt x="1038" y="232"/>
                </a:lnTo>
                <a:lnTo>
                  <a:pt x="992" y="222"/>
                </a:lnTo>
                <a:lnTo>
                  <a:pt x="938" y="212"/>
                </a:lnTo>
                <a:lnTo>
                  <a:pt x="876" y="204"/>
                </a:lnTo>
                <a:lnTo>
                  <a:pt x="806" y="196"/>
                </a:lnTo>
                <a:lnTo>
                  <a:pt x="730" y="190"/>
                </a:lnTo>
                <a:lnTo>
                  <a:pt x="646" y="184"/>
                </a:lnTo>
                <a:lnTo>
                  <a:pt x="556" y="184"/>
                </a:lnTo>
                <a:lnTo>
                  <a:pt x="466" y="184"/>
                </a:lnTo>
                <a:lnTo>
                  <a:pt x="384" y="190"/>
                </a:lnTo>
                <a:lnTo>
                  <a:pt x="308" y="196"/>
                </a:lnTo>
                <a:lnTo>
                  <a:pt x="238" y="204"/>
                </a:lnTo>
                <a:lnTo>
                  <a:pt x="178" y="212"/>
                </a:lnTo>
                <a:lnTo>
                  <a:pt x="126" y="222"/>
                </a:lnTo>
                <a:lnTo>
                  <a:pt x="82" y="232"/>
                </a:lnTo>
                <a:lnTo>
                  <a:pt x="46" y="240"/>
                </a:lnTo>
                <a:lnTo>
                  <a:pt x="20" y="246"/>
                </a:lnTo>
                <a:lnTo>
                  <a:pt x="6" y="250"/>
                </a:lnTo>
                <a:lnTo>
                  <a:pt x="0" y="252"/>
                </a:lnTo>
                <a:lnTo>
                  <a:pt x="0" y="62"/>
                </a:lnTo>
                <a:lnTo>
                  <a:pt x="560" y="0"/>
                </a:lnTo>
                <a:lnTo>
                  <a:pt x="1120" y="62"/>
                </a:lnTo>
                <a:lnTo>
                  <a:pt x="1120" y="25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DF5908"/>
                </a:solidFill>
                <a:prstDash val="solid"/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" name="Rectangle 12"/>
          <p:cNvSpPr>
            <a:spLocks noChangeArrowheads="1"/>
          </p:cNvSpPr>
          <p:nvPr/>
        </p:nvSpPr>
        <p:spPr bwMode="gray">
          <a:xfrm>
            <a:off x="861839" y="151648"/>
            <a:ext cx="8537480" cy="779326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4000" dirty="0">
                <a:solidFill>
                  <a:schemeClr val="bg1"/>
                </a:solidFill>
                <a:ea typeface="黑体" panose="02010609060101010101" pitchFamily="49" charset="-122"/>
              </a:rPr>
              <a:t>三</a:t>
            </a:r>
            <a:r>
              <a:rPr lang="zh-CN" altLang="en-US" sz="4000" dirty="0" smtClean="0">
                <a:solidFill>
                  <a:schemeClr val="bg1"/>
                </a:solidFill>
                <a:ea typeface="黑体" panose="02010609060101010101" pitchFamily="49" charset="-122"/>
              </a:rPr>
              <a:t>、类比圆，猜想推导椭圆标准方程</a:t>
            </a:r>
            <a:endParaRPr lang="zh-CN" altLang="en-US" sz="4000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sp>
        <p:nvSpPr>
          <p:cNvPr id="22" name="矩形 12310"/>
          <p:cNvSpPr>
            <a:spLocks noChangeArrowheads="1"/>
          </p:cNvSpPr>
          <p:nvPr/>
        </p:nvSpPr>
        <p:spPr bwMode="auto">
          <a:xfrm>
            <a:off x="7921192" y="3986791"/>
            <a:ext cx="10871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 smtClean="0"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en-US" altLang="zh-CN" sz="2800" b="1" i="1" dirty="0" err="1" smtClean="0">
                <a:latin typeface="Times New Roman" panose="02020603050405020304" pitchFamily="18" charset="0"/>
                <a:ea typeface="楷体_GB2312" pitchFamily="49" charset="-122"/>
              </a:rPr>
              <a:t>a</a:t>
            </a:r>
            <a:r>
              <a:rPr lang="en-US" altLang="zh-CN" sz="2800" b="1" dirty="0" err="1" smtClean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en-US" altLang="zh-CN" sz="2800" b="1" i="1" dirty="0" err="1">
                <a:latin typeface="Times New Roman" panose="02020603050405020304" pitchFamily="18" charset="0"/>
                <a:ea typeface="楷体_GB2312" pitchFamily="49" charset="-122"/>
              </a:rPr>
              <a:t>b</a:t>
            </a:r>
            <a:r>
              <a:rPr lang="en-US" altLang="zh-CN" sz="2800" b="1" dirty="0" smtClean="0">
                <a:latin typeface="楷体_GB2312" pitchFamily="49" charset="-122"/>
                <a:ea typeface="楷体_GB2312" pitchFamily="49" charset="-122"/>
              </a:rPr>
              <a:t>)</a:t>
            </a:r>
            <a:endParaRPr lang="en-US" altLang="zh-CN" sz="2800" b="1" dirty="0">
              <a:latin typeface="楷体_GB2312" pitchFamily="49" charset="-122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4860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  <p:bldP spid="14" grpId="0"/>
      <p:bldP spid="15" grpId="0"/>
      <p:bldP spid="18" grpId="0" animBg="1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燕尾形 4"/>
          <p:cNvSpPr/>
          <p:nvPr/>
        </p:nvSpPr>
        <p:spPr>
          <a:xfrm>
            <a:off x="391220" y="1182063"/>
            <a:ext cx="416125" cy="451474"/>
          </a:xfrm>
          <a:prstGeom prst="chevron">
            <a:avLst>
              <a:gd name="adj" fmla="val 54429"/>
            </a:avLst>
          </a:prstGeom>
          <a:solidFill>
            <a:srgbClr val="00AD50">
              <a:lumMod val="50000"/>
              <a:alpha val="71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28568" tIns="64285" rIns="128568" bIns="64285" anchor="ctr"/>
          <a:lstStyle/>
          <a:p>
            <a:pPr marL="0" marR="0" lvl="0" indent="0" algn="ctr" defTabSz="128460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5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790458" y="1182622"/>
            <a:ext cx="416125" cy="451474"/>
          </a:xfrm>
          <a:prstGeom prst="chevron">
            <a:avLst>
              <a:gd name="adj" fmla="val 54429"/>
            </a:avLst>
          </a:prstGeom>
          <a:solidFill>
            <a:srgbClr val="00AD50">
              <a:lumMod val="50000"/>
              <a:alpha val="9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28568" tIns="64285" rIns="128568" bIns="64285" anchor="ctr"/>
          <a:lstStyle/>
          <a:p>
            <a:pPr marL="0" marR="0" lvl="0" indent="0" algn="ctr" defTabSz="128460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5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五边形 12"/>
          <p:cNvSpPr/>
          <p:nvPr/>
        </p:nvSpPr>
        <p:spPr>
          <a:xfrm>
            <a:off x="-45996" y="1184582"/>
            <a:ext cx="2647890" cy="454021"/>
          </a:xfrm>
          <a:prstGeom prst="homePlate">
            <a:avLst>
              <a:gd name="adj" fmla="val 47961"/>
            </a:avLst>
          </a:prstGeom>
          <a:noFill/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lIns="128568" tIns="64285" rIns="128568" bIns="64285" anchor="ctr"/>
          <a:lstStyle/>
          <a:p>
            <a:pPr marL="0" marR="0" lvl="0" indent="0" algn="ctr" defTabSz="128460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5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16963" y="1147827"/>
            <a:ext cx="10871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问</a:t>
            </a:r>
            <a:r>
              <a:rPr lang="zh-CN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2800" b="1" dirty="0"/>
          </a:p>
        </p:txBody>
      </p:sp>
      <p:grpSp>
        <p:nvGrpSpPr>
          <p:cNvPr id="9" name="组合 63"/>
          <p:cNvGrpSpPr/>
          <p:nvPr/>
        </p:nvGrpSpPr>
        <p:grpSpPr bwMode="auto">
          <a:xfrm>
            <a:off x="1127540" y="2856738"/>
            <a:ext cx="2592388" cy="1512887"/>
            <a:chOff x="685800" y="2449512"/>
            <a:chExt cx="2592388" cy="1512887"/>
          </a:xfrm>
        </p:grpSpPr>
        <p:sp>
          <p:nvSpPr>
            <p:cNvPr id="10" name="Oval 17"/>
            <p:cNvSpPr>
              <a:spLocks noChangeArrowheads="1"/>
            </p:cNvSpPr>
            <p:nvPr/>
          </p:nvSpPr>
          <p:spPr bwMode="auto">
            <a:xfrm rot="10800000">
              <a:off x="685800" y="2449512"/>
              <a:ext cx="2592388" cy="1512887"/>
            </a:xfrm>
            <a:prstGeom prst="ellipse">
              <a:avLst/>
            </a:prstGeom>
            <a:noFill/>
            <a:ln w="28575">
              <a:solidFill>
                <a:srgbClr val="CC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1" name="Oval 18"/>
            <p:cNvSpPr>
              <a:spLocks noChangeArrowheads="1"/>
            </p:cNvSpPr>
            <p:nvPr/>
          </p:nvSpPr>
          <p:spPr bwMode="auto">
            <a:xfrm>
              <a:off x="1119188" y="3125788"/>
              <a:ext cx="71438" cy="71437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2" name="Oval 19"/>
            <p:cNvSpPr>
              <a:spLocks noChangeArrowheads="1"/>
            </p:cNvSpPr>
            <p:nvPr/>
          </p:nvSpPr>
          <p:spPr bwMode="auto">
            <a:xfrm>
              <a:off x="2844800" y="3124200"/>
              <a:ext cx="73025" cy="73025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3" name="Text Box 24"/>
            <p:cNvSpPr txBox="1">
              <a:spLocks noChangeArrowheads="1"/>
            </p:cNvSpPr>
            <p:nvPr/>
          </p:nvSpPr>
          <p:spPr bwMode="auto">
            <a:xfrm>
              <a:off x="930275" y="3141663"/>
              <a:ext cx="503238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kumimoji="0" lang="en-US" altLang="zh-CN" sz="2400" i="1" dirty="0">
                  <a:solidFill>
                    <a:schemeClr val="tx1"/>
                  </a:solidFill>
                </a:rPr>
                <a:t>F</a:t>
              </a:r>
              <a:r>
                <a:rPr kumimoji="0" lang="en-US" altLang="zh-CN" sz="1400" dirty="0">
                  <a:solidFill>
                    <a:schemeClr val="tx1"/>
                  </a:solidFill>
                  <a:latin typeface="Arial" panose="020B0604020202020204" pitchFamily="34" charset="0"/>
                </a:rPr>
                <a:t>1</a:t>
              </a:r>
            </a:p>
          </p:txBody>
        </p:sp>
        <p:sp>
          <p:nvSpPr>
            <p:cNvPr id="14" name="Text Box 25"/>
            <p:cNvSpPr txBox="1">
              <a:spLocks noChangeArrowheads="1"/>
            </p:cNvSpPr>
            <p:nvPr/>
          </p:nvSpPr>
          <p:spPr bwMode="auto">
            <a:xfrm>
              <a:off x="2614613" y="3124200"/>
              <a:ext cx="503238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kumimoji="0" lang="en-US" altLang="zh-CN" sz="2400" i="1">
                  <a:solidFill>
                    <a:schemeClr val="tx1"/>
                  </a:solidFill>
                </a:rPr>
                <a:t>F</a:t>
              </a:r>
              <a:r>
                <a:rPr kumimoji="0" lang="en-US" altLang="zh-CN" sz="1400">
                  <a:solidFill>
                    <a:schemeClr val="tx1"/>
                  </a:solidFill>
                  <a:latin typeface="Arial" panose="020B0604020202020204" pitchFamily="34" charset="0"/>
                </a:rPr>
                <a:t>2</a:t>
              </a:r>
            </a:p>
          </p:txBody>
        </p:sp>
      </p:grpSp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2864250" y="1148848"/>
            <a:ext cx="627974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如何建系更好</a:t>
            </a:r>
            <a:r>
              <a:rPr lang="zh-CN" altLang="zh-CN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r>
              <a:rPr lang="zh-CN" altLang="en-US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zh-CN" altLang="en-US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使方程最简洁</a:t>
            </a:r>
            <a:r>
              <a:rPr lang="zh-CN" altLang="en-US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kumimoji="0" lang="zh-CN" altLang="en-US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406190" y="2422360"/>
            <a:ext cx="2358189" cy="2358189"/>
            <a:chOff x="1299411" y="2486528"/>
            <a:chExt cx="2358189" cy="2358189"/>
          </a:xfrm>
        </p:grpSpPr>
        <p:sp>
          <p:nvSpPr>
            <p:cNvPr id="17" name="椭圆 16"/>
            <p:cNvSpPr/>
            <p:nvPr/>
          </p:nvSpPr>
          <p:spPr>
            <a:xfrm>
              <a:off x="1299411" y="2486528"/>
              <a:ext cx="2358189" cy="2358189"/>
            </a:xfrm>
            <a:prstGeom prst="ellipse">
              <a:avLst/>
            </a:prstGeom>
            <a:noFill/>
            <a:ln w="254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TextBox 84"/>
            <p:cNvSpPr txBox="1"/>
            <p:nvPr/>
          </p:nvSpPr>
          <p:spPr>
            <a:xfrm>
              <a:off x="2310063" y="3144256"/>
              <a:ext cx="327334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rgbClr val="FF0000"/>
                  </a:solidFill>
                </a:rPr>
                <a:t>.</a:t>
              </a:r>
              <a:endParaRPr lang="zh-CN" altLang="en-US" sz="4000" dirty="0">
                <a:solidFill>
                  <a:srgbClr val="FF0000"/>
                </a:solidFill>
              </a:endParaRPr>
            </a:p>
          </p:txBody>
        </p:sp>
      </p:grpSp>
      <p:cxnSp>
        <p:nvCxnSpPr>
          <p:cNvPr id="19" name="直接箭头连接符 18"/>
          <p:cNvCxnSpPr/>
          <p:nvPr/>
        </p:nvCxnSpPr>
        <p:spPr>
          <a:xfrm>
            <a:off x="4860757" y="3593434"/>
            <a:ext cx="3577391" cy="1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/>
          <p:cNvCxnSpPr/>
          <p:nvPr/>
        </p:nvCxnSpPr>
        <p:spPr>
          <a:xfrm flipV="1">
            <a:off x="6577263" y="1780677"/>
            <a:ext cx="0" cy="335280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/>
          <p:cNvCxnSpPr/>
          <p:nvPr/>
        </p:nvCxnSpPr>
        <p:spPr>
          <a:xfrm>
            <a:off x="745930" y="3585413"/>
            <a:ext cx="3577391" cy="1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/>
          <p:cNvCxnSpPr/>
          <p:nvPr/>
        </p:nvCxnSpPr>
        <p:spPr>
          <a:xfrm flipV="1">
            <a:off x="2446394" y="1836824"/>
            <a:ext cx="0" cy="335280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93"/>
          <p:cNvSpPr txBox="1"/>
          <p:nvPr/>
        </p:nvSpPr>
        <p:spPr>
          <a:xfrm>
            <a:off x="545433" y="5871411"/>
            <a:ext cx="3877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/>
              <a:t>圆与坐标轴的关系：</a:t>
            </a:r>
            <a:endParaRPr lang="zh-CN" altLang="en-US" sz="3200" dirty="0"/>
          </a:p>
        </p:txBody>
      </p:sp>
      <p:sp>
        <p:nvSpPr>
          <p:cNvPr id="24" name="矩形 23"/>
          <p:cNvSpPr/>
          <p:nvPr/>
        </p:nvSpPr>
        <p:spPr>
          <a:xfrm>
            <a:off x="4281644" y="5843156"/>
            <a:ext cx="44262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200" dirty="0" smtClean="0">
                <a:solidFill>
                  <a:srgbClr val="FF0000"/>
                </a:solidFill>
              </a:rPr>
              <a:t>圆关于</a:t>
            </a:r>
            <a:r>
              <a:rPr lang="en-US" altLang="zh-CN" sz="3200" dirty="0" smtClean="0">
                <a:solidFill>
                  <a:srgbClr val="FF0000"/>
                </a:solidFill>
              </a:rPr>
              <a:t>X</a:t>
            </a:r>
            <a:r>
              <a:rPr lang="zh-CN" altLang="en-US" sz="3200" dirty="0" smtClean="0">
                <a:solidFill>
                  <a:srgbClr val="FF0000"/>
                </a:solidFill>
              </a:rPr>
              <a:t>、</a:t>
            </a:r>
            <a:r>
              <a:rPr lang="en-US" altLang="zh-CN" sz="3200" dirty="0" smtClean="0">
                <a:solidFill>
                  <a:srgbClr val="FF0000"/>
                </a:solidFill>
              </a:rPr>
              <a:t>Y</a:t>
            </a:r>
            <a:r>
              <a:rPr lang="zh-CN" altLang="en-US" sz="3200" dirty="0" smtClean="0">
                <a:solidFill>
                  <a:srgbClr val="FF0000"/>
                </a:solidFill>
              </a:rPr>
              <a:t>、原点对称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graphicFrame>
        <p:nvGraphicFramePr>
          <p:cNvPr id="25" name="Object 1"/>
          <p:cNvGraphicFramePr>
            <a:graphicFrameLocks noChangeAspect="1"/>
          </p:cNvGraphicFramePr>
          <p:nvPr/>
        </p:nvGraphicFramePr>
        <p:xfrm>
          <a:off x="4661902" y="5056128"/>
          <a:ext cx="1995572" cy="7330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6" name="Equation" r:id="rId3" imgW="14935200" imgH="5486400" progId="Equation.DSMT4">
                  <p:embed/>
                </p:oleObj>
              </mc:Choice>
              <mc:Fallback>
                <p:oleObj name="Equation" r:id="rId3" imgW="14935200" imgH="5486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61902" y="5056128"/>
                        <a:ext cx="1995572" cy="73306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extBox 95"/>
          <p:cNvSpPr txBox="1"/>
          <p:nvPr/>
        </p:nvSpPr>
        <p:spPr>
          <a:xfrm>
            <a:off x="553454" y="5189621"/>
            <a:ext cx="42883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/>
              <a:t>圆方程的最简单形式：</a:t>
            </a:r>
            <a:endParaRPr lang="zh-CN" altLang="en-US" sz="3200" dirty="0"/>
          </a:p>
        </p:txBody>
      </p:sp>
      <p:sp>
        <p:nvSpPr>
          <p:cNvPr id="27" name="Freeform 11"/>
          <p:cNvSpPr/>
          <p:nvPr/>
        </p:nvSpPr>
        <p:spPr bwMode="gray">
          <a:xfrm>
            <a:off x="1128157" y="737072"/>
            <a:ext cx="8075220" cy="282802"/>
          </a:xfrm>
          <a:custGeom>
            <a:avLst/>
            <a:gdLst>
              <a:gd name="T0" fmla="*/ 1270 w 1120"/>
              <a:gd name="T1" fmla="*/ 190 h 252"/>
              <a:gd name="T2" fmla="*/ 1265 w 1120"/>
              <a:gd name="T3" fmla="*/ 188 h 252"/>
              <a:gd name="T4" fmla="*/ 1247 w 1120"/>
              <a:gd name="T5" fmla="*/ 185 h 252"/>
              <a:gd name="T6" fmla="*/ 1218 w 1120"/>
              <a:gd name="T7" fmla="*/ 181 h 252"/>
              <a:gd name="T8" fmla="*/ 1177 w 1120"/>
              <a:gd name="T9" fmla="*/ 175 h 252"/>
              <a:gd name="T10" fmla="*/ 1125 w 1120"/>
              <a:gd name="T11" fmla="*/ 167 h 252"/>
              <a:gd name="T12" fmla="*/ 1064 w 1120"/>
              <a:gd name="T13" fmla="*/ 160 h 252"/>
              <a:gd name="T14" fmla="*/ 993 w 1120"/>
              <a:gd name="T15" fmla="*/ 154 h 252"/>
              <a:gd name="T16" fmla="*/ 914 w 1120"/>
              <a:gd name="T17" fmla="*/ 148 h 252"/>
              <a:gd name="T18" fmla="*/ 828 w 1120"/>
              <a:gd name="T19" fmla="*/ 143 h 252"/>
              <a:gd name="T20" fmla="*/ 733 w 1120"/>
              <a:gd name="T21" fmla="*/ 139 h 252"/>
              <a:gd name="T22" fmla="*/ 630 w 1120"/>
              <a:gd name="T23" fmla="*/ 139 h 252"/>
              <a:gd name="T24" fmla="*/ 528 w 1120"/>
              <a:gd name="T25" fmla="*/ 139 h 252"/>
              <a:gd name="T26" fmla="*/ 435 w 1120"/>
              <a:gd name="T27" fmla="*/ 143 h 252"/>
              <a:gd name="T28" fmla="*/ 349 w 1120"/>
              <a:gd name="T29" fmla="*/ 148 h 252"/>
              <a:gd name="T30" fmla="*/ 270 w 1120"/>
              <a:gd name="T31" fmla="*/ 154 h 252"/>
              <a:gd name="T32" fmla="*/ 202 w 1120"/>
              <a:gd name="T33" fmla="*/ 160 h 252"/>
              <a:gd name="T34" fmla="*/ 143 w 1120"/>
              <a:gd name="T35" fmla="*/ 167 h 252"/>
              <a:gd name="T36" fmla="*/ 93 w 1120"/>
              <a:gd name="T37" fmla="*/ 175 h 252"/>
              <a:gd name="T38" fmla="*/ 52 w 1120"/>
              <a:gd name="T39" fmla="*/ 181 h 252"/>
              <a:gd name="T40" fmla="*/ 23 w 1120"/>
              <a:gd name="T41" fmla="*/ 185 h 252"/>
              <a:gd name="T42" fmla="*/ 7 w 1120"/>
              <a:gd name="T43" fmla="*/ 188 h 252"/>
              <a:gd name="T44" fmla="*/ 0 w 1120"/>
              <a:gd name="T45" fmla="*/ 190 h 252"/>
              <a:gd name="T46" fmla="*/ 0 w 1120"/>
              <a:gd name="T47" fmla="*/ 47 h 252"/>
              <a:gd name="T48" fmla="*/ 635 w 1120"/>
              <a:gd name="T49" fmla="*/ 0 h 252"/>
              <a:gd name="T50" fmla="*/ 1270 w 1120"/>
              <a:gd name="T51" fmla="*/ 47 h 252"/>
              <a:gd name="T52" fmla="*/ 1270 w 1120"/>
              <a:gd name="T53" fmla="*/ 190 h 252"/>
              <a:gd name="T54" fmla="*/ 1270 w 1120"/>
              <a:gd name="T55" fmla="*/ 190 h 252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1120" h="252">
                <a:moveTo>
                  <a:pt x="1120" y="252"/>
                </a:moveTo>
                <a:lnTo>
                  <a:pt x="1116" y="250"/>
                </a:lnTo>
                <a:lnTo>
                  <a:pt x="1100" y="246"/>
                </a:lnTo>
                <a:lnTo>
                  <a:pt x="1074" y="240"/>
                </a:lnTo>
                <a:lnTo>
                  <a:pt x="1038" y="232"/>
                </a:lnTo>
                <a:lnTo>
                  <a:pt x="992" y="222"/>
                </a:lnTo>
                <a:lnTo>
                  <a:pt x="938" y="212"/>
                </a:lnTo>
                <a:lnTo>
                  <a:pt x="876" y="204"/>
                </a:lnTo>
                <a:lnTo>
                  <a:pt x="806" y="196"/>
                </a:lnTo>
                <a:lnTo>
                  <a:pt x="730" y="190"/>
                </a:lnTo>
                <a:lnTo>
                  <a:pt x="646" y="184"/>
                </a:lnTo>
                <a:lnTo>
                  <a:pt x="556" y="184"/>
                </a:lnTo>
                <a:lnTo>
                  <a:pt x="466" y="184"/>
                </a:lnTo>
                <a:lnTo>
                  <a:pt x="384" y="190"/>
                </a:lnTo>
                <a:lnTo>
                  <a:pt x="308" y="196"/>
                </a:lnTo>
                <a:lnTo>
                  <a:pt x="238" y="204"/>
                </a:lnTo>
                <a:lnTo>
                  <a:pt x="178" y="212"/>
                </a:lnTo>
                <a:lnTo>
                  <a:pt x="126" y="222"/>
                </a:lnTo>
                <a:lnTo>
                  <a:pt x="82" y="232"/>
                </a:lnTo>
                <a:lnTo>
                  <a:pt x="46" y="240"/>
                </a:lnTo>
                <a:lnTo>
                  <a:pt x="20" y="246"/>
                </a:lnTo>
                <a:lnTo>
                  <a:pt x="6" y="250"/>
                </a:lnTo>
                <a:lnTo>
                  <a:pt x="0" y="252"/>
                </a:lnTo>
                <a:lnTo>
                  <a:pt x="0" y="62"/>
                </a:lnTo>
                <a:lnTo>
                  <a:pt x="560" y="0"/>
                </a:lnTo>
                <a:lnTo>
                  <a:pt x="1120" y="62"/>
                </a:lnTo>
                <a:lnTo>
                  <a:pt x="1120" y="25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DF5908"/>
                </a:solidFill>
                <a:prstDash val="solid"/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" name="Rectangle 12"/>
          <p:cNvSpPr>
            <a:spLocks noChangeArrowheads="1"/>
          </p:cNvSpPr>
          <p:nvPr/>
        </p:nvSpPr>
        <p:spPr bwMode="gray">
          <a:xfrm>
            <a:off x="861839" y="151648"/>
            <a:ext cx="8537480" cy="779326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4000" dirty="0">
                <a:solidFill>
                  <a:schemeClr val="bg1"/>
                </a:solidFill>
                <a:ea typeface="黑体" panose="02010609060101010101" pitchFamily="49" charset="-122"/>
              </a:rPr>
              <a:t>三</a:t>
            </a:r>
            <a:r>
              <a:rPr lang="zh-CN" altLang="en-US" sz="4000" dirty="0" smtClean="0">
                <a:solidFill>
                  <a:schemeClr val="bg1"/>
                </a:solidFill>
                <a:ea typeface="黑体" panose="02010609060101010101" pitchFamily="49" charset="-122"/>
              </a:rPr>
              <a:t>、类比圆，猜想推导椭圆标准方程</a:t>
            </a:r>
            <a:endParaRPr lang="zh-CN" altLang="en-US" sz="4000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31110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4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4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15" grpId="0"/>
      <p:bldP spid="23" grpId="0"/>
      <p:bldP spid="24" grpId="0"/>
      <p:bldP spid="2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3951457" y="2113601"/>
            <a:ext cx="2358189" cy="2358189"/>
            <a:chOff x="1299411" y="2486528"/>
            <a:chExt cx="2358189" cy="2358189"/>
          </a:xfrm>
        </p:grpSpPr>
        <p:sp>
          <p:nvSpPr>
            <p:cNvPr id="17" name="椭圆 16"/>
            <p:cNvSpPr/>
            <p:nvPr/>
          </p:nvSpPr>
          <p:spPr>
            <a:xfrm>
              <a:off x="1299411" y="2486528"/>
              <a:ext cx="2358189" cy="2358189"/>
            </a:xfrm>
            <a:prstGeom prst="ellipse">
              <a:avLst/>
            </a:prstGeom>
            <a:noFill/>
            <a:ln w="254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TextBox 84"/>
            <p:cNvSpPr txBox="1"/>
            <p:nvPr/>
          </p:nvSpPr>
          <p:spPr>
            <a:xfrm>
              <a:off x="2310063" y="3144256"/>
              <a:ext cx="327334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rgbClr val="FF0000"/>
                  </a:solidFill>
                </a:rPr>
                <a:t>.</a:t>
              </a:r>
              <a:endParaRPr lang="zh-CN" altLang="en-US" sz="4000" dirty="0">
                <a:solidFill>
                  <a:srgbClr val="FF0000"/>
                </a:solidFill>
              </a:endParaRPr>
            </a:p>
          </p:txBody>
        </p:sp>
      </p:grpSp>
      <p:cxnSp>
        <p:nvCxnSpPr>
          <p:cNvPr id="19" name="直接箭头连接符 18"/>
          <p:cNvCxnSpPr/>
          <p:nvPr/>
        </p:nvCxnSpPr>
        <p:spPr>
          <a:xfrm>
            <a:off x="3406024" y="3284675"/>
            <a:ext cx="3577391" cy="1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/>
          <p:cNvCxnSpPr/>
          <p:nvPr/>
        </p:nvCxnSpPr>
        <p:spPr>
          <a:xfrm flipH="1" flipV="1">
            <a:off x="5136078" y="1733623"/>
            <a:ext cx="4259" cy="3091095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1320113"/>
              </p:ext>
            </p:extLst>
          </p:nvPr>
        </p:nvGraphicFramePr>
        <p:xfrm>
          <a:off x="4314074" y="4838162"/>
          <a:ext cx="1995572" cy="7330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9" name="Equation" r:id="rId3" imgW="14935200" imgH="5486400" progId="Equation.DSMT4">
                  <p:embed/>
                </p:oleObj>
              </mc:Choice>
              <mc:Fallback>
                <p:oleObj name="Equation" r:id="rId3" imgW="14935200" imgH="5486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14074" y="4838162"/>
                        <a:ext cx="1995572" cy="73306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Freeform 11"/>
          <p:cNvSpPr/>
          <p:nvPr/>
        </p:nvSpPr>
        <p:spPr bwMode="gray">
          <a:xfrm>
            <a:off x="1128157" y="737072"/>
            <a:ext cx="8075220" cy="282802"/>
          </a:xfrm>
          <a:custGeom>
            <a:avLst/>
            <a:gdLst>
              <a:gd name="T0" fmla="*/ 1270 w 1120"/>
              <a:gd name="T1" fmla="*/ 190 h 252"/>
              <a:gd name="T2" fmla="*/ 1265 w 1120"/>
              <a:gd name="T3" fmla="*/ 188 h 252"/>
              <a:gd name="T4" fmla="*/ 1247 w 1120"/>
              <a:gd name="T5" fmla="*/ 185 h 252"/>
              <a:gd name="T6" fmla="*/ 1218 w 1120"/>
              <a:gd name="T7" fmla="*/ 181 h 252"/>
              <a:gd name="T8" fmla="*/ 1177 w 1120"/>
              <a:gd name="T9" fmla="*/ 175 h 252"/>
              <a:gd name="T10" fmla="*/ 1125 w 1120"/>
              <a:gd name="T11" fmla="*/ 167 h 252"/>
              <a:gd name="T12" fmla="*/ 1064 w 1120"/>
              <a:gd name="T13" fmla="*/ 160 h 252"/>
              <a:gd name="T14" fmla="*/ 993 w 1120"/>
              <a:gd name="T15" fmla="*/ 154 h 252"/>
              <a:gd name="T16" fmla="*/ 914 w 1120"/>
              <a:gd name="T17" fmla="*/ 148 h 252"/>
              <a:gd name="T18" fmla="*/ 828 w 1120"/>
              <a:gd name="T19" fmla="*/ 143 h 252"/>
              <a:gd name="T20" fmla="*/ 733 w 1120"/>
              <a:gd name="T21" fmla="*/ 139 h 252"/>
              <a:gd name="T22" fmla="*/ 630 w 1120"/>
              <a:gd name="T23" fmla="*/ 139 h 252"/>
              <a:gd name="T24" fmla="*/ 528 w 1120"/>
              <a:gd name="T25" fmla="*/ 139 h 252"/>
              <a:gd name="T26" fmla="*/ 435 w 1120"/>
              <a:gd name="T27" fmla="*/ 143 h 252"/>
              <a:gd name="T28" fmla="*/ 349 w 1120"/>
              <a:gd name="T29" fmla="*/ 148 h 252"/>
              <a:gd name="T30" fmla="*/ 270 w 1120"/>
              <a:gd name="T31" fmla="*/ 154 h 252"/>
              <a:gd name="T32" fmla="*/ 202 w 1120"/>
              <a:gd name="T33" fmla="*/ 160 h 252"/>
              <a:gd name="T34" fmla="*/ 143 w 1120"/>
              <a:gd name="T35" fmla="*/ 167 h 252"/>
              <a:gd name="T36" fmla="*/ 93 w 1120"/>
              <a:gd name="T37" fmla="*/ 175 h 252"/>
              <a:gd name="T38" fmla="*/ 52 w 1120"/>
              <a:gd name="T39" fmla="*/ 181 h 252"/>
              <a:gd name="T40" fmla="*/ 23 w 1120"/>
              <a:gd name="T41" fmla="*/ 185 h 252"/>
              <a:gd name="T42" fmla="*/ 7 w 1120"/>
              <a:gd name="T43" fmla="*/ 188 h 252"/>
              <a:gd name="T44" fmla="*/ 0 w 1120"/>
              <a:gd name="T45" fmla="*/ 190 h 252"/>
              <a:gd name="T46" fmla="*/ 0 w 1120"/>
              <a:gd name="T47" fmla="*/ 47 h 252"/>
              <a:gd name="T48" fmla="*/ 635 w 1120"/>
              <a:gd name="T49" fmla="*/ 0 h 252"/>
              <a:gd name="T50" fmla="*/ 1270 w 1120"/>
              <a:gd name="T51" fmla="*/ 47 h 252"/>
              <a:gd name="T52" fmla="*/ 1270 w 1120"/>
              <a:gd name="T53" fmla="*/ 190 h 252"/>
              <a:gd name="T54" fmla="*/ 1270 w 1120"/>
              <a:gd name="T55" fmla="*/ 190 h 252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1120" h="252">
                <a:moveTo>
                  <a:pt x="1120" y="252"/>
                </a:moveTo>
                <a:lnTo>
                  <a:pt x="1116" y="250"/>
                </a:lnTo>
                <a:lnTo>
                  <a:pt x="1100" y="246"/>
                </a:lnTo>
                <a:lnTo>
                  <a:pt x="1074" y="240"/>
                </a:lnTo>
                <a:lnTo>
                  <a:pt x="1038" y="232"/>
                </a:lnTo>
                <a:lnTo>
                  <a:pt x="992" y="222"/>
                </a:lnTo>
                <a:lnTo>
                  <a:pt x="938" y="212"/>
                </a:lnTo>
                <a:lnTo>
                  <a:pt x="876" y="204"/>
                </a:lnTo>
                <a:lnTo>
                  <a:pt x="806" y="196"/>
                </a:lnTo>
                <a:lnTo>
                  <a:pt x="730" y="190"/>
                </a:lnTo>
                <a:lnTo>
                  <a:pt x="646" y="184"/>
                </a:lnTo>
                <a:lnTo>
                  <a:pt x="556" y="184"/>
                </a:lnTo>
                <a:lnTo>
                  <a:pt x="466" y="184"/>
                </a:lnTo>
                <a:lnTo>
                  <a:pt x="384" y="190"/>
                </a:lnTo>
                <a:lnTo>
                  <a:pt x="308" y="196"/>
                </a:lnTo>
                <a:lnTo>
                  <a:pt x="238" y="204"/>
                </a:lnTo>
                <a:lnTo>
                  <a:pt x="178" y="212"/>
                </a:lnTo>
                <a:lnTo>
                  <a:pt x="126" y="222"/>
                </a:lnTo>
                <a:lnTo>
                  <a:pt x="82" y="232"/>
                </a:lnTo>
                <a:lnTo>
                  <a:pt x="46" y="240"/>
                </a:lnTo>
                <a:lnTo>
                  <a:pt x="20" y="246"/>
                </a:lnTo>
                <a:lnTo>
                  <a:pt x="6" y="250"/>
                </a:lnTo>
                <a:lnTo>
                  <a:pt x="0" y="252"/>
                </a:lnTo>
                <a:lnTo>
                  <a:pt x="0" y="62"/>
                </a:lnTo>
                <a:lnTo>
                  <a:pt x="560" y="0"/>
                </a:lnTo>
                <a:lnTo>
                  <a:pt x="1120" y="62"/>
                </a:lnTo>
                <a:lnTo>
                  <a:pt x="1120" y="25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DF5908"/>
                </a:solidFill>
                <a:prstDash val="solid"/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" name="Rectangle 12"/>
          <p:cNvSpPr>
            <a:spLocks noChangeArrowheads="1"/>
          </p:cNvSpPr>
          <p:nvPr/>
        </p:nvSpPr>
        <p:spPr bwMode="gray">
          <a:xfrm>
            <a:off x="861839" y="151648"/>
            <a:ext cx="8537480" cy="779326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4000" dirty="0">
                <a:solidFill>
                  <a:schemeClr val="bg1"/>
                </a:solidFill>
                <a:ea typeface="黑体" panose="02010609060101010101" pitchFamily="49" charset="-122"/>
              </a:rPr>
              <a:t>三</a:t>
            </a:r>
            <a:r>
              <a:rPr lang="zh-CN" altLang="en-US" sz="4000" dirty="0" smtClean="0">
                <a:solidFill>
                  <a:schemeClr val="bg1"/>
                </a:solidFill>
                <a:ea typeface="黑体" panose="02010609060101010101" pitchFamily="49" charset="-122"/>
              </a:rPr>
              <a:t>、类比圆，猜想推导椭圆标准方程</a:t>
            </a:r>
            <a:endParaRPr lang="zh-CN" altLang="en-US" sz="4000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graphicFrame>
        <p:nvGraphicFramePr>
          <p:cNvPr id="29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4109424"/>
              </p:ext>
            </p:extLst>
          </p:nvPr>
        </p:nvGraphicFramePr>
        <p:xfrm>
          <a:off x="697777" y="4566926"/>
          <a:ext cx="2119325" cy="1077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0" r:id="rId5" imgW="1044314" imgH="624116" progId="Equation.DSMT4">
                  <p:embed/>
                </p:oleObj>
              </mc:Choice>
              <mc:Fallback>
                <p:oleObj r:id="rId5" imgW="1044314" imgH="624116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7777" y="4566926"/>
                        <a:ext cx="2119325" cy="1077912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0" name="Group 10"/>
          <p:cNvGrpSpPr>
            <a:grpSpLocks/>
          </p:cNvGrpSpPr>
          <p:nvPr/>
        </p:nvGrpSpPr>
        <p:grpSpPr bwMode="auto">
          <a:xfrm>
            <a:off x="599287" y="1317972"/>
            <a:ext cx="2589213" cy="2906712"/>
            <a:chOff x="0" y="0"/>
            <a:chExt cx="1868" cy="1950"/>
          </a:xfrm>
        </p:grpSpPr>
        <p:grpSp>
          <p:nvGrpSpPr>
            <p:cNvPr id="31" name="Group 11"/>
            <p:cNvGrpSpPr>
              <a:grpSpLocks/>
            </p:cNvGrpSpPr>
            <p:nvPr/>
          </p:nvGrpSpPr>
          <p:grpSpPr bwMode="auto">
            <a:xfrm>
              <a:off x="0" y="312"/>
              <a:ext cx="1868" cy="1638"/>
              <a:chOff x="0" y="0"/>
              <a:chExt cx="1868" cy="1638"/>
            </a:xfrm>
          </p:grpSpPr>
          <p:sp>
            <p:nvSpPr>
              <p:cNvPr id="33" name="Line 12"/>
              <p:cNvSpPr>
                <a:spLocks noChangeShapeType="1"/>
              </p:cNvSpPr>
              <p:nvPr/>
            </p:nvSpPr>
            <p:spPr bwMode="auto">
              <a:xfrm>
                <a:off x="0" y="1181"/>
                <a:ext cx="180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" name="Line 13"/>
              <p:cNvSpPr>
                <a:spLocks noChangeShapeType="1"/>
              </p:cNvSpPr>
              <p:nvPr/>
            </p:nvSpPr>
            <p:spPr bwMode="auto">
              <a:xfrm flipV="1">
                <a:off x="392" y="0"/>
                <a:ext cx="0" cy="163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" name="Line 14"/>
              <p:cNvSpPr>
                <a:spLocks noChangeShapeType="1"/>
              </p:cNvSpPr>
              <p:nvPr/>
            </p:nvSpPr>
            <p:spPr bwMode="auto">
              <a:xfrm>
                <a:off x="118" y="190"/>
                <a:ext cx="1175" cy="1143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" name="Text Box 15"/>
              <p:cNvSpPr txBox="1">
                <a:spLocks noChangeArrowheads="1"/>
              </p:cNvSpPr>
              <p:nvPr/>
            </p:nvSpPr>
            <p:spPr bwMode="auto">
              <a:xfrm>
                <a:off x="1633" y="602"/>
                <a:ext cx="235" cy="5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01233" tIns="50617" rIns="101233" bIns="50617">
                <a:spAutoFit/>
              </a:bodyPr>
              <a:lstStyle>
                <a:lvl1pPr defTabSz="1012825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defTabSz="1012825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defTabSz="1012825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defTabSz="1012825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defTabSz="1012825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defTabSz="10128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defTabSz="10128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defTabSz="10128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defTabSz="10128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2700" b="1">
                    <a:latin typeface="宋体" panose="02010600030101010101" pitchFamily="2" charset="-122"/>
                  </a:rPr>
                  <a:t> </a:t>
                </a:r>
                <a:r>
                  <a:rPr lang="en-US" altLang="zh-CN" sz="2700" b="1">
                    <a:latin typeface="宋体" panose="02010600030101010101" pitchFamily="2" charset="-122"/>
                  </a:rPr>
                  <a:t>x</a:t>
                </a:r>
              </a:p>
            </p:txBody>
          </p:sp>
          <p:sp>
            <p:nvSpPr>
              <p:cNvPr id="37" name="Text Box 16"/>
              <p:cNvSpPr txBox="1">
                <a:spLocks noChangeArrowheads="1"/>
              </p:cNvSpPr>
              <p:nvPr/>
            </p:nvSpPr>
            <p:spPr bwMode="auto">
              <a:xfrm>
                <a:off x="726" y="1191"/>
                <a:ext cx="1086" cy="3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01233" tIns="50617" rIns="101233" bIns="50617">
                <a:spAutoFit/>
              </a:bodyPr>
              <a:lstStyle>
                <a:lvl1pPr defTabSz="1012825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defTabSz="1012825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defTabSz="1012825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defTabSz="1012825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defTabSz="1012825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defTabSz="10128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defTabSz="10128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defTabSz="10128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defTabSz="10128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700" b="1" dirty="0">
                    <a:solidFill>
                      <a:srgbClr val="FF0000"/>
                    </a:solidFill>
                    <a:latin typeface="宋体" panose="02010600030101010101" pitchFamily="2" charset="-122"/>
                  </a:rPr>
                  <a:t>A( </a:t>
                </a:r>
                <a:r>
                  <a:rPr lang="en-US" altLang="zh-CN" sz="2700" b="1" dirty="0" smtClean="0">
                    <a:solidFill>
                      <a:srgbClr val="FF0000"/>
                    </a:solidFill>
                    <a:latin typeface="宋体" panose="02010600030101010101" pitchFamily="2" charset="-122"/>
                  </a:rPr>
                  <a:t>a </a:t>
                </a:r>
                <a:r>
                  <a:rPr lang="en-US" altLang="zh-CN" sz="2700" b="1" dirty="0">
                    <a:solidFill>
                      <a:srgbClr val="FF0000"/>
                    </a:solidFill>
                    <a:latin typeface="宋体" panose="02010600030101010101" pitchFamily="2" charset="-122"/>
                  </a:rPr>
                  <a:t>,0)</a:t>
                </a:r>
              </a:p>
            </p:txBody>
          </p:sp>
          <p:sp>
            <p:nvSpPr>
              <p:cNvPr id="38" name="Text Box 17"/>
              <p:cNvSpPr txBox="1">
                <a:spLocks noChangeArrowheads="1"/>
              </p:cNvSpPr>
              <p:nvPr/>
            </p:nvSpPr>
            <p:spPr bwMode="auto">
              <a:xfrm>
                <a:off x="181" y="829"/>
                <a:ext cx="235" cy="5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01233" tIns="50617" rIns="101233" bIns="50617">
                <a:spAutoFit/>
              </a:bodyPr>
              <a:lstStyle>
                <a:lvl1pPr defTabSz="1012825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defTabSz="1012825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defTabSz="1012825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defTabSz="1012825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defTabSz="1012825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defTabSz="10128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defTabSz="10128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defTabSz="10128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defTabSz="10128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2700" b="1" dirty="0">
                    <a:latin typeface="宋体" panose="02010600030101010101" pitchFamily="2" charset="-122"/>
                  </a:rPr>
                  <a:t> </a:t>
                </a:r>
                <a:r>
                  <a:rPr lang="en-US" altLang="zh-CN" sz="2700" b="1" dirty="0">
                    <a:latin typeface="宋体" panose="02010600030101010101" pitchFamily="2" charset="-122"/>
                  </a:rPr>
                  <a:t>O</a:t>
                </a:r>
              </a:p>
            </p:txBody>
          </p:sp>
          <p:sp>
            <p:nvSpPr>
              <p:cNvPr id="39" name="Text Box 18"/>
              <p:cNvSpPr txBox="1">
                <a:spLocks noChangeArrowheads="1"/>
              </p:cNvSpPr>
              <p:nvPr/>
            </p:nvSpPr>
            <p:spPr bwMode="auto">
              <a:xfrm>
                <a:off x="45" y="305"/>
                <a:ext cx="1379" cy="3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01233" tIns="50617" rIns="101233" bIns="50617">
                <a:spAutoFit/>
              </a:bodyPr>
              <a:lstStyle>
                <a:lvl1pPr defTabSz="1012825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defTabSz="1012825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defTabSz="1012825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defTabSz="1012825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defTabSz="1012825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defTabSz="10128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defTabSz="10128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defTabSz="10128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defTabSz="101282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2700" b="1" dirty="0">
                    <a:latin typeface="宋体" panose="02010600030101010101" pitchFamily="2" charset="-122"/>
                  </a:rPr>
                  <a:t> </a:t>
                </a:r>
                <a:r>
                  <a:rPr lang="en-US" altLang="zh-CN" sz="2700" b="1" dirty="0">
                    <a:solidFill>
                      <a:srgbClr val="FF0000"/>
                    </a:solidFill>
                    <a:latin typeface="宋体" panose="02010600030101010101" pitchFamily="2" charset="-122"/>
                  </a:rPr>
                  <a:t>B</a:t>
                </a:r>
                <a:r>
                  <a:rPr lang="zh-CN" altLang="en-US" sz="2700" b="1" dirty="0">
                    <a:solidFill>
                      <a:srgbClr val="FF0000"/>
                    </a:solidFill>
                    <a:latin typeface="宋体" panose="02010600030101010101" pitchFamily="2" charset="-122"/>
                  </a:rPr>
                  <a:t>（</a:t>
                </a:r>
                <a:r>
                  <a:rPr lang="en-US" altLang="zh-CN" sz="2700" b="1" dirty="0">
                    <a:solidFill>
                      <a:srgbClr val="FF0000"/>
                    </a:solidFill>
                    <a:latin typeface="宋体" panose="02010600030101010101" pitchFamily="2" charset="-122"/>
                  </a:rPr>
                  <a:t>0</a:t>
                </a:r>
                <a:r>
                  <a:rPr lang="zh-CN" altLang="en-US" sz="2700" b="1" dirty="0">
                    <a:solidFill>
                      <a:srgbClr val="FF0000"/>
                    </a:solidFill>
                    <a:latin typeface="宋体" panose="02010600030101010101" pitchFamily="2" charset="-122"/>
                  </a:rPr>
                  <a:t>，</a:t>
                </a:r>
                <a:r>
                  <a:rPr lang="en-US" altLang="zh-CN" sz="2700" b="1" dirty="0">
                    <a:solidFill>
                      <a:srgbClr val="FF0000"/>
                    </a:solidFill>
                    <a:latin typeface="宋体" panose="02010600030101010101" pitchFamily="2" charset="-122"/>
                  </a:rPr>
                  <a:t>b</a:t>
                </a:r>
                <a:r>
                  <a:rPr lang="zh-CN" altLang="en-US" sz="2700" b="1" dirty="0">
                    <a:solidFill>
                      <a:srgbClr val="FF0000"/>
                    </a:solidFill>
                    <a:latin typeface="宋体" panose="02010600030101010101" pitchFamily="2" charset="-122"/>
                  </a:rPr>
                  <a:t>）</a:t>
                </a:r>
              </a:p>
            </p:txBody>
          </p:sp>
        </p:grpSp>
        <p:sp>
          <p:nvSpPr>
            <p:cNvPr id="32" name="Text Box 20"/>
            <p:cNvSpPr txBox="1">
              <a:spLocks noChangeArrowheads="1"/>
            </p:cNvSpPr>
            <p:nvPr/>
          </p:nvSpPr>
          <p:spPr bwMode="auto">
            <a:xfrm>
              <a:off x="431" y="0"/>
              <a:ext cx="235" cy="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1233" tIns="50617" rIns="101233" bIns="50617">
              <a:spAutoFit/>
            </a:bodyPr>
            <a:lstStyle>
              <a:lvl1pPr defTabSz="1012825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1012825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1012825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1012825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1012825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0128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0128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0128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0128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700" b="1">
                  <a:latin typeface="宋体" panose="02010600030101010101" pitchFamily="2" charset="-122"/>
                </a:rPr>
                <a:t> </a:t>
              </a:r>
              <a:r>
                <a:rPr lang="en-US" altLang="zh-CN" sz="2700" b="1">
                  <a:latin typeface="宋体" panose="02010600030101010101" pitchFamily="2" charset="-122"/>
                </a:rPr>
                <a:t>y</a:t>
              </a:r>
            </a:p>
          </p:txBody>
        </p:sp>
      </p:grpSp>
      <p:grpSp>
        <p:nvGrpSpPr>
          <p:cNvPr id="41" name="组合 63"/>
          <p:cNvGrpSpPr/>
          <p:nvPr/>
        </p:nvGrpSpPr>
        <p:grpSpPr bwMode="auto">
          <a:xfrm>
            <a:off x="7516501" y="2547985"/>
            <a:ext cx="2592388" cy="1512887"/>
            <a:chOff x="685800" y="2449512"/>
            <a:chExt cx="2592388" cy="1512887"/>
          </a:xfrm>
        </p:grpSpPr>
        <p:sp>
          <p:nvSpPr>
            <p:cNvPr id="42" name="Oval 17"/>
            <p:cNvSpPr>
              <a:spLocks noChangeArrowheads="1"/>
            </p:cNvSpPr>
            <p:nvPr/>
          </p:nvSpPr>
          <p:spPr bwMode="auto">
            <a:xfrm rot="10800000">
              <a:off x="685800" y="2449512"/>
              <a:ext cx="2592388" cy="1512887"/>
            </a:xfrm>
            <a:prstGeom prst="ellipse">
              <a:avLst/>
            </a:prstGeom>
            <a:noFill/>
            <a:ln w="28575">
              <a:solidFill>
                <a:srgbClr val="CC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43" name="Oval 18"/>
            <p:cNvSpPr>
              <a:spLocks noChangeArrowheads="1"/>
            </p:cNvSpPr>
            <p:nvPr/>
          </p:nvSpPr>
          <p:spPr bwMode="auto">
            <a:xfrm>
              <a:off x="1119188" y="3125788"/>
              <a:ext cx="71438" cy="71437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44" name="Oval 19"/>
            <p:cNvSpPr>
              <a:spLocks noChangeArrowheads="1"/>
            </p:cNvSpPr>
            <p:nvPr/>
          </p:nvSpPr>
          <p:spPr bwMode="auto">
            <a:xfrm>
              <a:off x="2844800" y="3124200"/>
              <a:ext cx="73025" cy="73025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45" name="Text Box 24"/>
            <p:cNvSpPr txBox="1">
              <a:spLocks noChangeArrowheads="1"/>
            </p:cNvSpPr>
            <p:nvPr/>
          </p:nvSpPr>
          <p:spPr bwMode="auto">
            <a:xfrm>
              <a:off x="930275" y="3141663"/>
              <a:ext cx="503238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kumimoji="0" lang="en-US" altLang="zh-CN" sz="2400" i="1" dirty="0">
                  <a:solidFill>
                    <a:schemeClr val="tx1"/>
                  </a:solidFill>
                </a:rPr>
                <a:t>F</a:t>
              </a:r>
              <a:r>
                <a:rPr kumimoji="0" lang="en-US" altLang="zh-CN" sz="1400" dirty="0">
                  <a:solidFill>
                    <a:schemeClr val="tx1"/>
                  </a:solidFill>
                  <a:latin typeface="Arial" panose="020B0604020202020204" pitchFamily="34" charset="0"/>
                </a:rPr>
                <a:t>1</a:t>
              </a:r>
            </a:p>
          </p:txBody>
        </p:sp>
        <p:sp>
          <p:nvSpPr>
            <p:cNvPr id="46" name="Text Box 25"/>
            <p:cNvSpPr txBox="1">
              <a:spLocks noChangeArrowheads="1"/>
            </p:cNvSpPr>
            <p:nvPr/>
          </p:nvSpPr>
          <p:spPr bwMode="auto">
            <a:xfrm>
              <a:off x="2614613" y="3124200"/>
              <a:ext cx="503238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kumimoji="0" lang="en-US" altLang="zh-CN" sz="2400" i="1">
                  <a:solidFill>
                    <a:schemeClr val="tx1"/>
                  </a:solidFill>
                </a:rPr>
                <a:t>F</a:t>
              </a:r>
              <a:r>
                <a:rPr kumimoji="0" lang="en-US" altLang="zh-CN" sz="1400">
                  <a:solidFill>
                    <a:schemeClr val="tx1"/>
                  </a:solidFill>
                  <a:latin typeface="Arial" panose="020B0604020202020204" pitchFamily="34" charset="0"/>
                </a:rPr>
                <a:t>2</a:t>
              </a:r>
            </a:p>
          </p:txBody>
        </p:sp>
      </p:grpSp>
      <p:cxnSp>
        <p:nvCxnSpPr>
          <p:cNvPr id="47" name="直接箭头连接符 46"/>
          <p:cNvCxnSpPr/>
          <p:nvPr/>
        </p:nvCxnSpPr>
        <p:spPr>
          <a:xfrm>
            <a:off x="7134891" y="3276660"/>
            <a:ext cx="3577391" cy="1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箭头连接符 47"/>
          <p:cNvCxnSpPr/>
          <p:nvPr/>
        </p:nvCxnSpPr>
        <p:spPr>
          <a:xfrm flipH="1" flipV="1">
            <a:off x="8799616" y="1733623"/>
            <a:ext cx="35739" cy="314724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五边形 12"/>
          <p:cNvSpPr/>
          <p:nvPr/>
        </p:nvSpPr>
        <p:spPr>
          <a:xfrm>
            <a:off x="-45996" y="1184582"/>
            <a:ext cx="2647890" cy="454021"/>
          </a:xfrm>
          <a:prstGeom prst="homePlate">
            <a:avLst>
              <a:gd name="adj" fmla="val 47961"/>
            </a:avLst>
          </a:prstGeom>
          <a:noFill/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lIns="128568" tIns="64285" rIns="128568" bIns="64285" anchor="ctr"/>
          <a:lstStyle/>
          <a:p>
            <a:pPr marL="0" marR="0" lvl="0" indent="0" algn="ctr" defTabSz="128460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5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Text Box 7"/>
          <p:cNvSpPr txBox="1">
            <a:spLocks noChangeArrowheads="1"/>
          </p:cNvSpPr>
          <p:nvPr/>
        </p:nvSpPr>
        <p:spPr bwMode="auto">
          <a:xfrm>
            <a:off x="2864250" y="1148848"/>
            <a:ext cx="627974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猜想椭圆方程</a:t>
            </a:r>
            <a:endParaRPr kumimoji="0" lang="zh-CN" altLang="en-US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" name="燕尾形 50"/>
          <p:cNvSpPr/>
          <p:nvPr/>
        </p:nvSpPr>
        <p:spPr>
          <a:xfrm>
            <a:off x="391220" y="1182063"/>
            <a:ext cx="416125" cy="451474"/>
          </a:xfrm>
          <a:prstGeom prst="chevron">
            <a:avLst>
              <a:gd name="adj" fmla="val 54429"/>
            </a:avLst>
          </a:prstGeom>
          <a:solidFill>
            <a:srgbClr val="00AD50">
              <a:lumMod val="50000"/>
              <a:alpha val="71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28568" tIns="64285" rIns="128568" bIns="64285" anchor="ctr"/>
          <a:lstStyle/>
          <a:p>
            <a:pPr marL="0" marR="0" lvl="0" indent="0" algn="ctr" defTabSz="128460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5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2" name="燕尾形 51"/>
          <p:cNvSpPr/>
          <p:nvPr/>
        </p:nvSpPr>
        <p:spPr>
          <a:xfrm>
            <a:off x="790458" y="1182622"/>
            <a:ext cx="416125" cy="451474"/>
          </a:xfrm>
          <a:prstGeom prst="chevron">
            <a:avLst>
              <a:gd name="adj" fmla="val 54429"/>
            </a:avLst>
          </a:prstGeom>
          <a:solidFill>
            <a:srgbClr val="00AD50">
              <a:lumMod val="50000"/>
              <a:alpha val="9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28568" tIns="64285" rIns="128568" bIns="64285" anchor="ctr"/>
          <a:lstStyle/>
          <a:p>
            <a:pPr marL="0" marR="0" lvl="0" indent="0" algn="ctr" defTabSz="128460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5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316963" y="1147827"/>
            <a:ext cx="10871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问</a:t>
            </a:r>
            <a:r>
              <a:rPr lang="zh-CN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r>
              <a:rPr lang="en-US" altLang="zh-CN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2800" b="1" dirty="0"/>
          </a:p>
        </p:txBody>
      </p:sp>
      <p:graphicFrame>
        <p:nvGraphicFramePr>
          <p:cNvPr id="56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5560509"/>
              </p:ext>
            </p:extLst>
          </p:nvPr>
        </p:nvGraphicFramePr>
        <p:xfrm>
          <a:off x="4304399" y="5584673"/>
          <a:ext cx="1970087" cy="957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1" name="公式" r:id="rId7" imgW="863280" imgH="419040" progId="Equation.3">
                  <p:embed/>
                </p:oleObj>
              </mc:Choice>
              <mc:Fallback>
                <p:oleObj name="公式" r:id="rId7" imgW="86328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04399" y="5584673"/>
                        <a:ext cx="1970087" cy="9572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9050">
                            <a:solidFill>
                              <a:srgbClr val="FF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764662"/>
              </p:ext>
            </p:extLst>
          </p:nvPr>
        </p:nvGraphicFramePr>
        <p:xfrm>
          <a:off x="7506533" y="4931331"/>
          <a:ext cx="3024187" cy="830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2" name="Equation" r:id="rId9" imgW="1485720" imgH="419040" progId="Equation.DSMT4">
                  <p:embed/>
                </p:oleObj>
              </mc:Choice>
              <mc:Fallback>
                <p:oleObj name="Equation" r:id="rId9" imgW="1485720" imgH="419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06533" y="4931331"/>
                        <a:ext cx="3024187" cy="8302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" name="组合 2"/>
          <p:cNvGrpSpPr/>
          <p:nvPr/>
        </p:nvGrpSpPr>
        <p:grpSpPr>
          <a:xfrm>
            <a:off x="8635312" y="2098133"/>
            <a:ext cx="3045294" cy="1666039"/>
            <a:chOff x="8635312" y="2098133"/>
            <a:chExt cx="3045294" cy="1666039"/>
          </a:xfrm>
        </p:grpSpPr>
        <p:sp>
          <p:nvSpPr>
            <p:cNvPr id="54" name="Text Box 16"/>
            <p:cNvSpPr txBox="1">
              <a:spLocks noChangeArrowheads="1"/>
            </p:cNvSpPr>
            <p:nvPr/>
          </p:nvSpPr>
          <p:spPr bwMode="auto">
            <a:xfrm>
              <a:off x="10018268" y="3246451"/>
              <a:ext cx="1662338" cy="517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01233" tIns="50617" rIns="101233" bIns="50617">
              <a:spAutoFit/>
            </a:bodyPr>
            <a:lstStyle>
              <a:lvl1pPr defTabSz="1012825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1012825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1012825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1012825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1012825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0128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0128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0128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0128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700" b="1" dirty="0" smtClean="0">
                  <a:solidFill>
                    <a:srgbClr val="FF0000"/>
                  </a:solidFill>
                  <a:latin typeface="宋体" panose="02010600030101010101" pitchFamily="2" charset="-122"/>
                </a:rPr>
                <a:t>( a </a:t>
              </a:r>
              <a:r>
                <a:rPr lang="en-US" altLang="zh-CN" sz="2700" b="1" dirty="0">
                  <a:solidFill>
                    <a:srgbClr val="FF0000"/>
                  </a:solidFill>
                  <a:latin typeface="宋体" panose="02010600030101010101" pitchFamily="2" charset="-122"/>
                </a:rPr>
                <a:t>,0)</a:t>
              </a:r>
            </a:p>
          </p:txBody>
        </p:sp>
        <p:sp>
          <p:nvSpPr>
            <p:cNvPr id="59" name="Text Box 16"/>
            <p:cNvSpPr txBox="1">
              <a:spLocks noChangeArrowheads="1"/>
            </p:cNvSpPr>
            <p:nvPr/>
          </p:nvSpPr>
          <p:spPr bwMode="auto">
            <a:xfrm>
              <a:off x="8635312" y="2098133"/>
              <a:ext cx="1894757" cy="517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01233" tIns="50617" rIns="101233" bIns="50617">
              <a:spAutoFit/>
            </a:bodyPr>
            <a:lstStyle>
              <a:lvl1pPr defTabSz="1012825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1012825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1012825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1012825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1012825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0128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0128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0128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0128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700" b="1" dirty="0" smtClean="0">
                  <a:solidFill>
                    <a:srgbClr val="FF0000"/>
                  </a:solidFill>
                  <a:latin typeface="宋体" panose="02010600030101010101" pitchFamily="2" charset="-122"/>
                </a:rPr>
                <a:t>( 0 ,b)</a:t>
              </a:r>
              <a:endParaRPr lang="en-US" altLang="zh-CN" sz="2700" b="1" dirty="0">
                <a:solidFill>
                  <a:srgbClr val="FF000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751773" y="1676586"/>
            <a:ext cx="2689078" cy="1632413"/>
            <a:chOff x="4751773" y="1676586"/>
            <a:chExt cx="2689078" cy="1632413"/>
          </a:xfrm>
        </p:grpSpPr>
        <p:sp>
          <p:nvSpPr>
            <p:cNvPr id="60" name="Text Box 16"/>
            <p:cNvSpPr txBox="1">
              <a:spLocks noChangeArrowheads="1"/>
            </p:cNvSpPr>
            <p:nvPr/>
          </p:nvSpPr>
          <p:spPr bwMode="auto">
            <a:xfrm>
              <a:off x="4751773" y="1676586"/>
              <a:ext cx="1894757" cy="517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01233" tIns="50617" rIns="101233" bIns="50617">
              <a:spAutoFit/>
            </a:bodyPr>
            <a:lstStyle>
              <a:lvl1pPr defTabSz="1012825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1012825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1012825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1012825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1012825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0128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0128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0128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0128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700" b="1" dirty="0" smtClean="0">
                  <a:solidFill>
                    <a:srgbClr val="FF0000"/>
                  </a:solidFill>
                  <a:latin typeface="宋体" panose="02010600030101010101" pitchFamily="2" charset="-122"/>
                </a:rPr>
                <a:t>( 0 ,r)</a:t>
              </a:r>
              <a:endParaRPr lang="en-US" altLang="zh-CN" sz="2700" b="1" dirty="0">
                <a:solidFill>
                  <a:srgbClr val="FF00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63" name="Text Box 16"/>
            <p:cNvSpPr txBox="1">
              <a:spLocks noChangeArrowheads="1"/>
            </p:cNvSpPr>
            <p:nvPr/>
          </p:nvSpPr>
          <p:spPr bwMode="auto">
            <a:xfrm>
              <a:off x="5546094" y="2791278"/>
              <a:ext cx="1894757" cy="517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01233" tIns="50617" rIns="101233" bIns="50617">
              <a:spAutoFit/>
            </a:bodyPr>
            <a:lstStyle>
              <a:lvl1pPr defTabSz="1012825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1012825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1012825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1012825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1012825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0128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0128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0128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0128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700" b="1" dirty="0" smtClean="0">
                  <a:solidFill>
                    <a:srgbClr val="FF0000"/>
                  </a:solidFill>
                  <a:latin typeface="宋体" panose="02010600030101010101" pitchFamily="2" charset="-122"/>
                </a:rPr>
                <a:t>( r ,0)</a:t>
              </a:r>
              <a:endParaRPr lang="en-US" altLang="zh-CN" sz="2700" b="1" dirty="0">
                <a:solidFill>
                  <a:srgbClr val="FF0000"/>
                </a:solidFill>
                <a:latin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62554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4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4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4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4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bldLvl="0" animBg="1"/>
      <p:bldP spid="50" grpId="0"/>
      <p:bldP spid="51" grpId="0" bldLvl="0" animBg="1"/>
      <p:bldP spid="5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11"/>
          <p:cNvSpPr/>
          <p:nvPr/>
        </p:nvSpPr>
        <p:spPr bwMode="gray">
          <a:xfrm>
            <a:off x="1655311" y="732922"/>
            <a:ext cx="5834698" cy="387804"/>
          </a:xfrm>
          <a:custGeom>
            <a:avLst/>
            <a:gdLst>
              <a:gd name="T0" fmla="*/ 1270 w 1120"/>
              <a:gd name="T1" fmla="*/ 190 h 252"/>
              <a:gd name="T2" fmla="*/ 1265 w 1120"/>
              <a:gd name="T3" fmla="*/ 188 h 252"/>
              <a:gd name="T4" fmla="*/ 1247 w 1120"/>
              <a:gd name="T5" fmla="*/ 185 h 252"/>
              <a:gd name="T6" fmla="*/ 1218 w 1120"/>
              <a:gd name="T7" fmla="*/ 181 h 252"/>
              <a:gd name="T8" fmla="*/ 1177 w 1120"/>
              <a:gd name="T9" fmla="*/ 175 h 252"/>
              <a:gd name="T10" fmla="*/ 1125 w 1120"/>
              <a:gd name="T11" fmla="*/ 167 h 252"/>
              <a:gd name="T12" fmla="*/ 1064 w 1120"/>
              <a:gd name="T13" fmla="*/ 160 h 252"/>
              <a:gd name="T14" fmla="*/ 993 w 1120"/>
              <a:gd name="T15" fmla="*/ 154 h 252"/>
              <a:gd name="T16" fmla="*/ 914 w 1120"/>
              <a:gd name="T17" fmla="*/ 148 h 252"/>
              <a:gd name="T18" fmla="*/ 828 w 1120"/>
              <a:gd name="T19" fmla="*/ 143 h 252"/>
              <a:gd name="T20" fmla="*/ 733 w 1120"/>
              <a:gd name="T21" fmla="*/ 139 h 252"/>
              <a:gd name="T22" fmla="*/ 630 w 1120"/>
              <a:gd name="T23" fmla="*/ 139 h 252"/>
              <a:gd name="T24" fmla="*/ 528 w 1120"/>
              <a:gd name="T25" fmla="*/ 139 h 252"/>
              <a:gd name="T26" fmla="*/ 435 w 1120"/>
              <a:gd name="T27" fmla="*/ 143 h 252"/>
              <a:gd name="T28" fmla="*/ 349 w 1120"/>
              <a:gd name="T29" fmla="*/ 148 h 252"/>
              <a:gd name="T30" fmla="*/ 270 w 1120"/>
              <a:gd name="T31" fmla="*/ 154 h 252"/>
              <a:gd name="T32" fmla="*/ 202 w 1120"/>
              <a:gd name="T33" fmla="*/ 160 h 252"/>
              <a:gd name="T34" fmla="*/ 143 w 1120"/>
              <a:gd name="T35" fmla="*/ 167 h 252"/>
              <a:gd name="T36" fmla="*/ 93 w 1120"/>
              <a:gd name="T37" fmla="*/ 175 h 252"/>
              <a:gd name="T38" fmla="*/ 52 w 1120"/>
              <a:gd name="T39" fmla="*/ 181 h 252"/>
              <a:gd name="T40" fmla="*/ 23 w 1120"/>
              <a:gd name="T41" fmla="*/ 185 h 252"/>
              <a:gd name="T42" fmla="*/ 7 w 1120"/>
              <a:gd name="T43" fmla="*/ 188 h 252"/>
              <a:gd name="T44" fmla="*/ 0 w 1120"/>
              <a:gd name="T45" fmla="*/ 190 h 252"/>
              <a:gd name="T46" fmla="*/ 0 w 1120"/>
              <a:gd name="T47" fmla="*/ 47 h 252"/>
              <a:gd name="T48" fmla="*/ 635 w 1120"/>
              <a:gd name="T49" fmla="*/ 0 h 252"/>
              <a:gd name="T50" fmla="*/ 1270 w 1120"/>
              <a:gd name="T51" fmla="*/ 47 h 252"/>
              <a:gd name="T52" fmla="*/ 1270 w 1120"/>
              <a:gd name="T53" fmla="*/ 190 h 252"/>
              <a:gd name="T54" fmla="*/ 1270 w 1120"/>
              <a:gd name="T55" fmla="*/ 190 h 252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1120" h="252">
                <a:moveTo>
                  <a:pt x="1120" y="252"/>
                </a:moveTo>
                <a:lnTo>
                  <a:pt x="1116" y="250"/>
                </a:lnTo>
                <a:lnTo>
                  <a:pt x="1100" y="246"/>
                </a:lnTo>
                <a:lnTo>
                  <a:pt x="1074" y="240"/>
                </a:lnTo>
                <a:lnTo>
                  <a:pt x="1038" y="232"/>
                </a:lnTo>
                <a:lnTo>
                  <a:pt x="992" y="222"/>
                </a:lnTo>
                <a:lnTo>
                  <a:pt x="938" y="212"/>
                </a:lnTo>
                <a:lnTo>
                  <a:pt x="876" y="204"/>
                </a:lnTo>
                <a:lnTo>
                  <a:pt x="806" y="196"/>
                </a:lnTo>
                <a:lnTo>
                  <a:pt x="730" y="190"/>
                </a:lnTo>
                <a:lnTo>
                  <a:pt x="646" y="184"/>
                </a:lnTo>
                <a:lnTo>
                  <a:pt x="556" y="184"/>
                </a:lnTo>
                <a:lnTo>
                  <a:pt x="466" y="184"/>
                </a:lnTo>
                <a:lnTo>
                  <a:pt x="384" y="190"/>
                </a:lnTo>
                <a:lnTo>
                  <a:pt x="308" y="196"/>
                </a:lnTo>
                <a:lnTo>
                  <a:pt x="238" y="204"/>
                </a:lnTo>
                <a:lnTo>
                  <a:pt x="178" y="212"/>
                </a:lnTo>
                <a:lnTo>
                  <a:pt x="126" y="222"/>
                </a:lnTo>
                <a:lnTo>
                  <a:pt x="82" y="232"/>
                </a:lnTo>
                <a:lnTo>
                  <a:pt x="46" y="240"/>
                </a:lnTo>
                <a:lnTo>
                  <a:pt x="20" y="246"/>
                </a:lnTo>
                <a:lnTo>
                  <a:pt x="6" y="250"/>
                </a:lnTo>
                <a:lnTo>
                  <a:pt x="0" y="252"/>
                </a:lnTo>
                <a:lnTo>
                  <a:pt x="0" y="62"/>
                </a:lnTo>
                <a:lnTo>
                  <a:pt x="560" y="0"/>
                </a:lnTo>
                <a:lnTo>
                  <a:pt x="1120" y="62"/>
                </a:lnTo>
                <a:lnTo>
                  <a:pt x="1120" y="25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DF5908"/>
                </a:solidFill>
                <a:prstDash val="solid"/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Rectangle 12"/>
          <p:cNvSpPr>
            <a:spLocks noChangeArrowheads="1"/>
          </p:cNvSpPr>
          <p:nvPr/>
        </p:nvSpPr>
        <p:spPr bwMode="gray">
          <a:xfrm>
            <a:off x="1425917" y="206326"/>
            <a:ext cx="6617335" cy="802141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4000" dirty="0" smtClean="0">
                <a:solidFill>
                  <a:schemeClr val="bg1"/>
                </a:solidFill>
                <a:ea typeface="黑体" panose="02010609060101010101" pitchFamily="49" charset="-122"/>
              </a:rPr>
              <a:t>四、推导椭圆标准方程</a:t>
            </a:r>
            <a:endParaRPr lang="zh-CN" altLang="en-US" sz="4000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sp>
        <p:nvSpPr>
          <p:cNvPr id="8" name="圆角矩形 1"/>
          <p:cNvSpPr/>
          <p:nvPr/>
        </p:nvSpPr>
        <p:spPr>
          <a:xfrm>
            <a:off x="4925175" y="3547618"/>
            <a:ext cx="4511506" cy="3134032"/>
          </a:xfrm>
          <a:prstGeom prst="roundRect">
            <a:avLst>
              <a:gd name="adj" fmla="val 4780"/>
            </a:avLst>
          </a:pr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Group 2"/>
          <p:cNvGrpSpPr/>
          <p:nvPr/>
        </p:nvGrpSpPr>
        <p:grpSpPr bwMode="auto">
          <a:xfrm>
            <a:off x="5152532" y="3698569"/>
            <a:ext cx="4105275" cy="2911475"/>
            <a:chOff x="2698" y="1914"/>
            <a:chExt cx="2586" cy="1834"/>
          </a:xfrm>
        </p:grpSpPr>
        <p:grpSp>
          <p:nvGrpSpPr>
            <p:cNvPr id="10" name="Group 3"/>
            <p:cNvGrpSpPr/>
            <p:nvPr/>
          </p:nvGrpSpPr>
          <p:grpSpPr bwMode="auto">
            <a:xfrm>
              <a:off x="2698" y="1914"/>
              <a:ext cx="2586" cy="1834"/>
              <a:chOff x="2698" y="1914"/>
              <a:chExt cx="2586" cy="1834"/>
            </a:xfrm>
          </p:grpSpPr>
          <p:grpSp>
            <p:nvGrpSpPr>
              <p:cNvPr id="13" name="Group 4"/>
              <p:cNvGrpSpPr/>
              <p:nvPr/>
            </p:nvGrpSpPr>
            <p:grpSpPr bwMode="auto">
              <a:xfrm>
                <a:off x="2698" y="1914"/>
                <a:ext cx="2586" cy="1834"/>
                <a:chOff x="2698" y="1914"/>
                <a:chExt cx="2586" cy="1834"/>
              </a:xfrm>
            </p:grpSpPr>
            <p:grpSp>
              <p:nvGrpSpPr>
                <p:cNvPr id="16" name="Group 5"/>
                <p:cNvGrpSpPr/>
                <p:nvPr/>
              </p:nvGrpSpPr>
              <p:grpSpPr bwMode="auto">
                <a:xfrm>
                  <a:off x="2698" y="1914"/>
                  <a:ext cx="2586" cy="1559"/>
                  <a:chOff x="2698" y="1914"/>
                  <a:chExt cx="2586" cy="1559"/>
                </a:xfrm>
              </p:grpSpPr>
              <p:sp>
                <p:nvSpPr>
                  <p:cNvPr id="18" name="Oval 6"/>
                  <p:cNvSpPr>
                    <a:spLocks noChangeArrowheads="1"/>
                  </p:cNvSpPr>
                  <p:nvPr/>
                </p:nvSpPr>
                <p:spPr bwMode="auto">
                  <a:xfrm>
                    <a:off x="2953" y="2417"/>
                    <a:ext cx="1865" cy="1056"/>
                  </a:xfrm>
                  <a:prstGeom prst="ellipse">
                    <a:avLst/>
                  </a:prstGeom>
                  <a:solidFill>
                    <a:schemeClr val="bg1"/>
                  </a:solidFill>
                  <a:ln w="2857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 kumimoji="1" sz="3200" b="1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 kumimoji="1" sz="3200" b="1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 kumimoji="1" sz="3200" b="1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 kumimoji="1" sz="3200" b="1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 kumimoji="1" sz="3200" b="1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50000"/>
                      </a:spcBef>
                      <a:spcAft>
                        <a:spcPct val="0"/>
                      </a:spcAft>
                      <a:defRPr kumimoji="1" sz="3200" b="1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50000"/>
                      </a:spcBef>
                      <a:spcAft>
                        <a:spcPct val="0"/>
                      </a:spcAft>
                      <a:defRPr kumimoji="1" sz="3200" b="1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50000"/>
                      </a:spcBef>
                      <a:spcAft>
                        <a:spcPct val="0"/>
                      </a:spcAft>
                      <a:defRPr kumimoji="1" sz="3200" b="1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50000"/>
                      </a:spcBef>
                      <a:spcAft>
                        <a:spcPct val="0"/>
                      </a:spcAft>
                      <a:defRPr kumimoji="1" sz="3200" b="1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dirty="0"/>
                  </a:p>
                </p:txBody>
              </p:sp>
              <p:sp>
                <p:nvSpPr>
                  <p:cNvPr id="19" name="Line 7"/>
                  <p:cNvSpPr>
                    <a:spLocks noChangeShapeType="1"/>
                  </p:cNvSpPr>
                  <p:nvPr/>
                </p:nvSpPr>
                <p:spPr bwMode="auto">
                  <a:xfrm>
                    <a:off x="2698" y="2947"/>
                    <a:ext cx="2545" cy="0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miter lim="800000"/>
                    <a:tailEnd type="triangle" w="lg" len="lg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/>
                  <a:lstStyle/>
                  <a:p>
                    <a:endParaRPr lang="zh-CN" altLang="en-US"/>
                  </a:p>
                </p:txBody>
              </p:sp>
              <p:graphicFrame>
                <p:nvGraphicFramePr>
                  <p:cNvPr id="20" name="Object 8"/>
                  <p:cNvGraphicFramePr>
                    <a:graphicFrameLocks noChangeAspect="1"/>
                  </p:cNvGraphicFramePr>
                  <p:nvPr/>
                </p:nvGraphicFramePr>
                <p:xfrm>
                  <a:off x="3891" y="2947"/>
                  <a:ext cx="206" cy="220"/>
                </p:xfrm>
                <a:graphic>
                  <a:graphicData uri="http://schemas.openxmlformats.org/presentationml/2006/ole">
                    <mc:AlternateContent xmlns:mc="http://schemas.openxmlformats.org/markup-compatibility/2006">
                      <mc:Choice xmlns:v="urn:schemas-microsoft-com:vml" Requires="v">
                        <p:oleObj spid="_x0000_s5043" name="公式" r:id="rId3" imgW="3962400" imgH="4267200" progId="Equation.3">
                          <p:embed/>
                        </p:oleObj>
                      </mc:Choice>
                      <mc:Fallback>
                        <p:oleObj name="公式" r:id="rId3" imgW="3962400" imgH="4267200" progId="Equation.3">
                          <p:embed/>
                          <p:pic>
                            <p:nvPicPr>
                              <p:cNvPr id="0" name=""/>
                              <p:cNvPicPr>
                                <a:picLocks noChangeAspect="1" noChangeArrowheads="1"/>
                              </p:cNvPicPr>
                              <p:nvPr/>
                            </p:nvPicPr>
                            <p:blipFill>
                              <a:blip r:embed="rId4">
                                <a:extLst>
                                  <a:ext uri="{28A0092B-C50C-407E-A947-70E740481C1C}">
                                    <a14:useLocalDpi xmlns:a14="http://schemas.microsoft.com/office/drawing/2010/main" val="0"/>
                                  </a:ext>
                                </a:extLst>
                              </a:blip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3891" y="2947"/>
                                <a:ext cx="206" cy="220"/>
                              </a:xfrm>
                              <a:prstGeom prst="rect">
                                <a:avLst/>
                              </a:prstGeom>
                              <a:noFill/>
                              <a:extLst>
                                <a:ext uri="{909E8E84-426E-40DD-AFC4-6F175D3DCCD1}">
                                  <a14:hiddenFill xmlns:a14="http://schemas.microsoft.com/office/drawing/2010/main">
                                    <a:solidFill>
                                      <a:srgbClr val="FFFFFF"/>
                                    </a:solidFill>
                                  </a14:hiddenFill>
                                </a:ext>
                              </a:extLst>
                            </p:spPr>
                          </p:pic>
                        </p:oleObj>
                      </mc:Fallback>
                    </mc:AlternateContent>
                  </a:graphicData>
                </a:graphic>
              </p:graphicFrame>
              <p:graphicFrame>
                <p:nvGraphicFramePr>
                  <p:cNvPr id="21" name="Object 9"/>
                  <p:cNvGraphicFramePr>
                    <a:graphicFrameLocks noChangeAspect="1"/>
                  </p:cNvGraphicFramePr>
                  <p:nvPr/>
                </p:nvGraphicFramePr>
                <p:xfrm>
                  <a:off x="5031" y="2989"/>
                  <a:ext cx="253" cy="252"/>
                </p:xfrm>
                <a:graphic>
                  <a:graphicData uri="http://schemas.openxmlformats.org/presentationml/2006/ole">
                    <mc:AlternateContent xmlns:mc="http://schemas.openxmlformats.org/markup-compatibility/2006">
                      <mc:Choice xmlns:v="urn:schemas-microsoft-com:vml" Requires="v">
                        <p:oleObj spid="_x0000_s5044" name="公式" r:id="rId5" imgW="3352800" imgH="3352800" progId="Equation.3">
                          <p:embed/>
                        </p:oleObj>
                      </mc:Choice>
                      <mc:Fallback>
                        <p:oleObj name="公式" r:id="rId5" imgW="3352800" imgH="3352800" progId="Equation.3">
                          <p:embed/>
                          <p:pic>
                            <p:nvPicPr>
                              <p:cNvPr id="0" name=""/>
                              <p:cNvPicPr>
                                <a:picLocks noChangeAspect="1" noChangeArrowheads="1"/>
                              </p:cNvPicPr>
                              <p:nvPr/>
                            </p:nvPicPr>
                            <p:blipFill>
                              <a:blip r:embed="rId6">
                                <a:extLst>
                                  <a:ext uri="{28A0092B-C50C-407E-A947-70E740481C1C}">
                                    <a14:useLocalDpi xmlns:a14="http://schemas.microsoft.com/office/drawing/2010/main" val="0"/>
                                  </a:ext>
                                </a:extLst>
                              </a:blip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5031" y="2989"/>
                                <a:ext cx="253" cy="252"/>
                              </a:xfrm>
                              <a:prstGeom prst="rect">
                                <a:avLst/>
                              </a:prstGeom>
                              <a:noFill/>
                              <a:extLst>
                                <a:ext uri="{909E8E84-426E-40DD-AFC4-6F175D3DCCD1}">
                                  <a14:hiddenFill xmlns:a14="http://schemas.microsoft.com/office/drawing/2010/main">
                                    <a:solidFill>
                                      <a:srgbClr val="FFFFFF"/>
                                    </a:solidFill>
                                  </a14:hiddenFill>
                                </a:ext>
                              </a:extLst>
                            </p:spPr>
                          </p:pic>
                        </p:oleObj>
                      </mc:Fallback>
                    </mc:AlternateContent>
                  </a:graphicData>
                </a:graphic>
              </p:graphicFrame>
              <p:graphicFrame>
                <p:nvGraphicFramePr>
                  <p:cNvPr id="22" name="Object 10"/>
                  <p:cNvGraphicFramePr>
                    <a:graphicFrameLocks noChangeAspect="1"/>
                  </p:cNvGraphicFramePr>
                  <p:nvPr/>
                </p:nvGraphicFramePr>
                <p:xfrm>
                  <a:off x="3885" y="1914"/>
                  <a:ext cx="254" cy="298"/>
                </p:xfrm>
                <a:graphic>
                  <a:graphicData uri="http://schemas.openxmlformats.org/presentationml/2006/ole">
                    <mc:AlternateContent xmlns:mc="http://schemas.openxmlformats.org/markup-compatibility/2006">
                      <mc:Choice xmlns:v="urn:schemas-microsoft-com:vml" Requires="v">
                        <p:oleObj spid="_x0000_s5045" name="公式" r:id="rId7" imgW="3352800" imgH="3962400" progId="Equation.3">
                          <p:embed/>
                        </p:oleObj>
                      </mc:Choice>
                      <mc:Fallback>
                        <p:oleObj name="公式" r:id="rId7" imgW="3352800" imgH="3962400" progId="Equation.3">
                          <p:embed/>
                          <p:pic>
                            <p:nvPicPr>
                              <p:cNvPr id="0" name=""/>
                              <p:cNvPicPr>
                                <a:picLocks noChangeAspect="1" noChangeArrowheads="1"/>
                              </p:cNvPicPr>
                              <p:nvPr/>
                            </p:nvPicPr>
                            <p:blipFill>
                              <a:blip r:embed="rId8">
                                <a:extLst>
                                  <a:ext uri="{28A0092B-C50C-407E-A947-70E740481C1C}">
                                    <a14:useLocalDpi xmlns:a14="http://schemas.microsoft.com/office/drawing/2010/main" val="0"/>
                                  </a:ext>
                                </a:extLst>
                              </a:blip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3885" y="1914"/>
                                <a:ext cx="254" cy="298"/>
                              </a:xfrm>
                              <a:prstGeom prst="rect">
                                <a:avLst/>
                              </a:prstGeom>
                              <a:noFill/>
                              <a:extLst>
                                <a:ext uri="{909E8E84-426E-40DD-AFC4-6F175D3DCCD1}">
                                  <a14:hiddenFill xmlns:a14="http://schemas.microsoft.com/office/drawing/2010/main">
                                    <a:solidFill>
                                      <a:srgbClr val="FFFFFF"/>
                                    </a:solidFill>
                                  </a14:hiddenFill>
                                </a:ext>
                              </a:extLst>
                            </p:spPr>
                          </p:pic>
                        </p:oleObj>
                      </mc:Fallback>
                    </mc:AlternateContent>
                  </a:graphicData>
                </a:graphic>
              </p:graphicFrame>
            </p:grpSp>
            <p:sp>
              <p:nvSpPr>
                <p:cNvPr id="17" name="Line 11"/>
                <p:cNvSpPr>
                  <a:spLocks noChangeShapeType="1"/>
                </p:cNvSpPr>
                <p:nvPr/>
              </p:nvSpPr>
              <p:spPr bwMode="auto">
                <a:xfrm flipV="1">
                  <a:off x="3885" y="1975"/>
                  <a:ext cx="0" cy="1773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miter lim="800000"/>
                  <a:tailEnd type="triangle" w="lg" len="lg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</p:grpSp>
          <p:graphicFrame>
            <p:nvGraphicFramePr>
              <p:cNvPr id="14" name="Object 12"/>
              <p:cNvGraphicFramePr>
                <a:graphicFrameLocks noChangeAspect="1"/>
              </p:cNvGraphicFramePr>
              <p:nvPr/>
            </p:nvGraphicFramePr>
            <p:xfrm>
              <a:off x="3208" y="2926"/>
              <a:ext cx="272" cy="31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5046" name="公式" r:id="rId9" imgW="4572000" imgH="5181600" progId="Equation.3">
                      <p:embed/>
                    </p:oleObj>
                  </mc:Choice>
                  <mc:Fallback>
                    <p:oleObj name="公式" r:id="rId9" imgW="4572000" imgH="518160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0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208" y="2926"/>
                            <a:ext cx="272" cy="318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15" name="Object 13"/>
              <p:cNvGraphicFramePr>
                <a:graphicFrameLocks noChangeAspect="1"/>
              </p:cNvGraphicFramePr>
              <p:nvPr/>
            </p:nvGraphicFramePr>
            <p:xfrm>
              <a:off x="4251" y="2926"/>
              <a:ext cx="271" cy="311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5047" name="公式" r:id="rId11" imgW="4572000" imgH="5181600" progId="Equation.3">
                      <p:embed/>
                    </p:oleObj>
                  </mc:Choice>
                  <mc:Fallback>
                    <p:oleObj name="公式" r:id="rId11" imgW="4572000" imgH="518160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2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251" y="2926"/>
                            <a:ext cx="271" cy="311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sp>
          <p:nvSpPr>
            <p:cNvPr id="11" name="Oval 14"/>
            <p:cNvSpPr>
              <a:spLocks noChangeArrowheads="1"/>
            </p:cNvSpPr>
            <p:nvPr/>
          </p:nvSpPr>
          <p:spPr bwMode="auto">
            <a:xfrm>
              <a:off x="3326" y="2923"/>
              <a:ext cx="45" cy="45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2" name="Oval 15"/>
            <p:cNvSpPr>
              <a:spLocks noChangeArrowheads="1"/>
            </p:cNvSpPr>
            <p:nvPr/>
          </p:nvSpPr>
          <p:spPr bwMode="auto">
            <a:xfrm>
              <a:off x="4417" y="2923"/>
              <a:ext cx="45" cy="45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23" name="Group 16"/>
          <p:cNvGrpSpPr/>
          <p:nvPr/>
        </p:nvGrpSpPr>
        <p:grpSpPr bwMode="auto">
          <a:xfrm>
            <a:off x="887675" y="1012417"/>
            <a:ext cx="8232774" cy="1439863"/>
            <a:chOff x="337" y="346"/>
            <a:chExt cx="5186" cy="907"/>
          </a:xfrm>
        </p:grpSpPr>
        <p:grpSp>
          <p:nvGrpSpPr>
            <p:cNvPr id="24" name="Group 17"/>
            <p:cNvGrpSpPr/>
            <p:nvPr/>
          </p:nvGrpSpPr>
          <p:grpSpPr bwMode="auto">
            <a:xfrm>
              <a:off x="612" y="346"/>
              <a:ext cx="4391" cy="427"/>
              <a:chOff x="748" y="871"/>
              <a:chExt cx="4391" cy="427"/>
            </a:xfrm>
          </p:grpSpPr>
          <p:graphicFrame>
            <p:nvGraphicFramePr>
              <p:cNvPr id="31" name="Object 18"/>
              <p:cNvGraphicFramePr>
                <a:graphicFrameLocks noChangeAspect="1"/>
              </p:cNvGraphicFramePr>
              <p:nvPr/>
            </p:nvGraphicFramePr>
            <p:xfrm>
              <a:off x="1824" y="895"/>
              <a:ext cx="330" cy="38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5048" name="公式" r:id="rId13" imgW="4572000" imgH="5181600" progId="Equation.3">
                      <p:embed/>
                    </p:oleObj>
                  </mc:Choice>
                  <mc:Fallback>
                    <p:oleObj name="公式" r:id="rId13" imgW="4572000" imgH="518160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824" y="895"/>
                            <a:ext cx="330" cy="387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32" name="Object 19"/>
              <p:cNvGraphicFramePr>
                <a:graphicFrameLocks noChangeAspect="1"/>
              </p:cNvGraphicFramePr>
              <p:nvPr/>
            </p:nvGraphicFramePr>
            <p:xfrm>
              <a:off x="2245" y="912"/>
              <a:ext cx="335" cy="38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5049" name="公式" r:id="rId15" imgW="4572000" imgH="5181600" progId="Equation.3">
                      <p:embed/>
                    </p:oleObj>
                  </mc:Choice>
                  <mc:Fallback>
                    <p:oleObj name="公式" r:id="rId15" imgW="4572000" imgH="518160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245" y="912"/>
                            <a:ext cx="335" cy="386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pSp>
            <p:nvGrpSpPr>
              <p:cNvPr id="33" name="Group 20"/>
              <p:cNvGrpSpPr/>
              <p:nvPr/>
            </p:nvGrpSpPr>
            <p:grpSpPr bwMode="auto">
              <a:xfrm>
                <a:off x="748" y="871"/>
                <a:ext cx="4391" cy="382"/>
                <a:chOff x="748" y="871"/>
                <a:chExt cx="4391" cy="382"/>
              </a:xfrm>
            </p:grpSpPr>
            <p:graphicFrame>
              <p:nvGraphicFramePr>
                <p:cNvPr id="34" name="Object 21"/>
                <p:cNvGraphicFramePr>
                  <a:graphicFrameLocks noChangeAspect="1"/>
                </p:cNvGraphicFramePr>
                <p:nvPr/>
              </p:nvGraphicFramePr>
              <p:xfrm>
                <a:off x="3822" y="981"/>
                <a:ext cx="240" cy="250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5050" name="公式" r:id="rId17" imgW="3352800" imgH="3352800" progId="Equation.3">
                        <p:embed/>
                      </p:oleObj>
                    </mc:Choice>
                    <mc:Fallback>
                      <p:oleObj name="公式" r:id="rId17" imgW="3352800" imgH="3352800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18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3822" y="981"/>
                              <a:ext cx="240" cy="250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sp>
              <p:nvSpPr>
                <p:cNvPr id="35" name="Rectangle 22"/>
                <p:cNvSpPr>
                  <a:spLocks noChangeArrowheads="1"/>
                </p:cNvSpPr>
                <p:nvPr/>
              </p:nvSpPr>
              <p:spPr bwMode="auto">
                <a:xfrm>
                  <a:off x="748" y="871"/>
                  <a:ext cx="1144" cy="3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kumimoji="1" sz="3200" b="1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 kumimoji="1" sz="3200" b="1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 kumimoji="1" sz="3200" b="1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 kumimoji="1" sz="3200" b="1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 kumimoji="1" sz="3200" b="1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50000"/>
                    </a:spcBef>
                    <a:spcAft>
                      <a:spcPct val="0"/>
                    </a:spcAft>
                    <a:defRPr kumimoji="1" sz="3200" b="1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50000"/>
                    </a:spcBef>
                    <a:spcAft>
                      <a:spcPct val="0"/>
                    </a:spcAft>
                    <a:defRPr kumimoji="1" sz="3200" b="1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50000"/>
                    </a:spcBef>
                    <a:spcAft>
                      <a:spcPct val="0"/>
                    </a:spcAft>
                    <a:defRPr kumimoji="1" sz="3200" b="1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50000"/>
                    </a:spcBef>
                    <a:spcAft>
                      <a:spcPct val="0"/>
                    </a:spcAft>
                    <a:defRPr kumimoji="1" sz="3200" b="1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</a:pPr>
                  <a:r>
                    <a:rPr lang="zh-CN" altLang="en-US" dirty="0">
                      <a:solidFill>
                        <a:schemeClr val="tx1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以两定点</a:t>
                  </a:r>
                  <a:endParaRPr lang="zh-CN" altLang="en-US" sz="5400" dirty="0">
                    <a:solidFill>
                      <a:schemeClr val="tx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36" name="Rectangle 23"/>
                <p:cNvSpPr>
                  <a:spLocks noChangeArrowheads="1"/>
                </p:cNvSpPr>
                <p:nvPr/>
              </p:nvSpPr>
              <p:spPr bwMode="auto">
                <a:xfrm>
                  <a:off x="2048" y="888"/>
                  <a:ext cx="373" cy="3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kumimoji="1" sz="3200" b="1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 kumimoji="1" sz="3200" b="1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 kumimoji="1" sz="3200" b="1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 kumimoji="1" sz="3200" b="1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 kumimoji="1" sz="3200" b="1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50000"/>
                    </a:spcBef>
                    <a:spcAft>
                      <a:spcPct val="0"/>
                    </a:spcAft>
                    <a:defRPr kumimoji="1" sz="3200" b="1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50000"/>
                    </a:spcBef>
                    <a:spcAft>
                      <a:spcPct val="0"/>
                    </a:spcAft>
                    <a:defRPr kumimoji="1" sz="3200" b="1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50000"/>
                    </a:spcBef>
                    <a:spcAft>
                      <a:spcPct val="0"/>
                    </a:spcAft>
                    <a:defRPr kumimoji="1" sz="3200" b="1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50000"/>
                    </a:spcBef>
                    <a:spcAft>
                      <a:spcPct val="0"/>
                    </a:spcAft>
                    <a:defRPr kumimoji="1" sz="3200" b="1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</a:pPr>
                  <a:r>
                    <a:rPr lang="zh-CN" altLang="en-US" dirty="0">
                      <a:solidFill>
                        <a:schemeClr val="tx1"/>
                      </a:solidFill>
                      <a:cs typeface="Times New Roman" panose="02020603050405020304" pitchFamily="18" charset="0"/>
                    </a:rPr>
                    <a:t>、</a:t>
                  </a:r>
                  <a:endParaRPr lang="zh-CN" altLang="en-US" sz="54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" name="Rectangle 24"/>
                <p:cNvSpPr>
                  <a:spLocks noChangeArrowheads="1"/>
                </p:cNvSpPr>
                <p:nvPr/>
              </p:nvSpPr>
              <p:spPr bwMode="auto">
                <a:xfrm>
                  <a:off x="2517" y="887"/>
                  <a:ext cx="1401" cy="3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kumimoji="1" sz="3200" b="1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 kumimoji="1" sz="3200" b="1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 kumimoji="1" sz="3200" b="1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 kumimoji="1" sz="3200" b="1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 kumimoji="1" sz="3200" b="1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50000"/>
                    </a:spcBef>
                    <a:spcAft>
                      <a:spcPct val="0"/>
                    </a:spcAft>
                    <a:defRPr kumimoji="1" sz="3200" b="1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50000"/>
                    </a:spcBef>
                    <a:spcAft>
                      <a:spcPct val="0"/>
                    </a:spcAft>
                    <a:defRPr kumimoji="1" sz="3200" b="1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50000"/>
                    </a:spcBef>
                    <a:spcAft>
                      <a:spcPct val="0"/>
                    </a:spcAft>
                    <a:defRPr kumimoji="1" sz="3200" b="1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50000"/>
                    </a:spcBef>
                    <a:spcAft>
                      <a:spcPct val="0"/>
                    </a:spcAft>
                    <a:defRPr kumimoji="1" sz="3200" b="1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</a:pPr>
                  <a:r>
                    <a:rPr lang="zh-CN" altLang="en-US" dirty="0">
                      <a:solidFill>
                        <a:schemeClr val="tx1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所在直线为</a:t>
                  </a:r>
                  <a:endParaRPr lang="zh-CN" altLang="en-US" sz="5400" dirty="0">
                    <a:solidFill>
                      <a:schemeClr val="tx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38" name="Rectangle 25"/>
                <p:cNvSpPr>
                  <a:spLocks noChangeArrowheads="1"/>
                </p:cNvSpPr>
                <p:nvPr/>
              </p:nvSpPr>
              <p:spPr bwMode="auto">
                <a:xfrm>
                  <a:off x="3995" y="887"/>
                  <a:ext cx="1144" cy="3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kumimoji="1" sz="3200" b="1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 kumimoji="1" sz="3200" b="1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 kumimoji="1" sz="3200" b="1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 kumimoji="1" sz="3200" b="1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 kumimoji="1" sz="3200" b="1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50000"/>
                    </a:spcBef>
                    <a:spcAft>
                      <a:spcPct val="0"/>
                    </a:spcAft>
                    <a:defRPr kumimoji="1" sz="3200" b="1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50000"/>
                    </a:spcBef>
                    <a:spcAft>
                      <a:spcPct val="0"/>
                    </a:spcAft>
                    <a:defRPr kumimoji="1" sz="3200" b="1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50000"/>
                    </a:spcBef>
                    <a:spcAft>
                      <a:spcPct val="0"/>
                    </a:spcAft>
                    <a:defRPr kumimoji="1" sz="3200" b="1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50000"/>
                    </a:spcBef>
                    <a:spcAft>
                      <a:spcPct val="0"/>
                    </a:spcAft>
                    <a:defRPr kumimoji="1" sz="3200" b="1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</a:pPr>
                  <a:r>
                    <a:rPr lang="zh-CN" altLang="en-US" dirty="0">
                      <a:solidFill>
                        <a:schemeClr val="tx1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轴，线段</a:t>
                  </a:r>
                  <a:endParaRPr lang="zh-CN" altLang="en-US" sz="5400" dirty="0">
                    <a:solidFill>
                      <a:schemeClr val="tx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</p:grpSp>
        </p:grpSp>
        <p:grpSp>
          <p:nvGrpSpPr>
            <p:cNvPr id="25" name="Group 26"/>
            <p:cNvGrpSpPr/>
            <p:nvPr/>
          </p:nvGrpSpPr>
          <p:grpSpPr bwMode="auto">
            <a:xfrm>
              <a:off x="337" y="862"/>
              <a:ext cx="5186" cy="391"/>
              <a:chOff x="385" y="1795"/>
              <a:chExt cx="5186" cy="391"/>
            </a:xfrm>
          </p:grpSpPr>
          <p:graphicFrame>
            <p:nvGraphicFramePr>
              <p:cNvPr id="26" name="Object 27"/>
              <p:cNvGraphicFramePr>
                <a:graphicFrameLocks noChangeAspect="1"/>
              </p:cNvGraphicFramePr>
              <p:nvPr/>
            </p:nvGraphicFramePr>
            <p:xfrm>
              <a:off x="2760" y="1882"/>
              <a:ext cx="253" cy="28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5051" name="公式" r:id="rId19" imgW="3352800" imgH="3962400" progId="Equation.3">
                      <p:embed/>
                    </p:oleObj>
                  </mc:Choice>
                  <mc:Fallback>
                    <p:oleObj name="公式" r:id="rId19" imgW="3352800" imgH="396240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20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760" y="1882"/>
                            <a:ext cx="253" cy="286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pSp>
            <p:nvGrpSpPr>
              <p:cNvPr id="27" name="Group 28"/>
              <p:cNvGrpSpPr/>
              <p:nvPr/>
            </p:nvGrpSpPr>
            <p:grpSpPr bwMode="auto">
              <a:xfrm>
                <a:off x="385" y="1795"/>
                <a:ext cx="5186" cy="391"/>
                <a:chOff x="385" y="1566"/>
                <a:chExt cx="5186" cy="391"/>
              </a:xfrm>
            </p:grpSpPr>
            <p:graphicFrame>
              <p:nvGraphicFramePr>
                <p:cNvPr id="28" name="Object 29"/>
                <p:cNvGraphicFramePr>
                  <a:graphicFrameLocks noChangeAspect="1"/>
                </p:cNvGraphicFramePr>
                <p:nvPr/>
              </p:nvGraphicFramePr>
              <p:xfrm>
                <a:off x="385" y="1570"/>
                <a:ext cx="572" cy="387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5052" name="公式" r:id="rId21" imgW="7924800" imgH="5181600" progId="Equation.3">
                        <p:embed/>
                      </p:oleObj>
                    </mc:Choice>
                    <mc:Fallback>
                      <p:oleObj name="公式" r:id="rId21" imgW="7924800" imgH="5181600" progId="Equation.3">
                        <p:embed/>
                        <p:pic>
                          <p:nvPicPr>
                            <p:cNvPr id="0" name="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22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385" y="1570"/>
                              <a:ext cx="572" cy="387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sp>
              <p:nvSpPr>
                <p:cNvPr id="29" name="Rectangle 30"/>
                <p:cNvSpPr>
                  <a:spLocks noChangeArrowheads="1"/>
                </p:cNvSpPr>
                <p:nvPr/>
              </p:nvSpPr>
              <p:spPr bwMode="auto">
                <a:xfrm>
                  <a:off x="930" y="1570"/>
                  <a:ext cx="1915" cy="3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kumimoji="1" sz="3200" b="1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 kumimoji="1" sz="3200" b="1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 kumimoji="1" sz="3200" b="1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 kumimoji="1" sz="3200" b="1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 kumimoji="1" sz="3200" b="1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50000"/>
                    </a:spcBef>
                    <a:spcAft>
                      <a:spcPct val="0"/>
                    </a:spcAft>
                    <a:defRPr kumimoji="1" sz="3200" b="1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50000"/>
                    </a:spcBef>
                    <a:spcAft>
                      <a:spcPct val="0"/>
                    </a:spcAft>
                    <a:defRPr kumimoji="1" sz="3200" b="1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50000"/>
                    </a:spcBef>
                    <a:spcAft>
                      <a:spcPct val="0"/>
                    </a:spcAft>
                    <a:defRPr kumimoji="1" sz="3200" b="1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50000"/>
                    </a:spcBef>
                    <a:spcAft>
                      <a:spcPct val="0"/>
                    </a:spcAft>
                    <a:defRPr kumimoji="1" sz="3200" b="1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</a:pPr>
                  <a:r>
                    <a:rPr lang="zh-CN" altLang="en-US" dirty="0">
                      <a:solidFill>
                        <a:schemeClr val="tx1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的垂直平分线为</a:t>
                  </a:r>
                  <a:endParaRPr lang="zh-CN" altLang="en-US" sz="5400" dirty="0">
                    <a:solidFill>
                      <a:schemeClr val="tx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30" name="Rectangle 31"/>
                <p:cNvSpPr>
                  <a:spLocks noChangeArrowheads="1"/>
                </p:cNvSpPr>
                <p:nvPr/>
              </p:nvSpPr>
              <p:spPr bwMode="auto">
                <a:xfrm>
                  <a:off x="2923" y="1566"/>
                  <a:ext cx="2648" cy="36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kumimoji="1" sz="3200" b="1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 kumimoji="1" sz="3200" b="1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 kumimoji="1" sz="3200" b="1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 kumimoji="1" sz="3200" b="1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 kumimoji="1" sz="3200" b="1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50000"/>
                    </a:spcBef>
                    <a:spcAft>
                      <a:spcPct val="0"/>
                    </a:spcAft>
                    <a:defRPr kumimoji="1" sz="3200" b="1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50000"/>
                    </a:spcBef>
                    <a:spcAft>
                      <a:spcPct val="0"/>
                    </a:spcAft>
                    <a:defRPr kumimoji="1" sz="3200" b="1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50000"/>
                    </a:spcBef>
                    <a:spcAft>
                      <a:spcPct val="0"/>
                    </a:spcAft>
                    <a:defRPr kumimoji="1" sz="3200" b="1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50000"/>
                    </a:spcBef>
                    <a:spcAft>
                      <a:spcPct val="0"/>
                    </a:spcAft>
                    <a:defRPr kumimoji="1" sz="3200" b="1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</a:pPr>
                  <a:r>
                    <a:rPr lang="zh-CN" altLang="en-US" dirty="0">
                      <a:solidFill>
                        <a:schemeClr val="tx1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轴，建立直角坐标系</a:t>
                  </a:r>
                  <a:r>
                    <a:rPr lang="zh-CN" altLang="en-US" sz="2400" dirty="0">
                      <a:solidFill>
                        <a:schemeClr val="tx1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rPr>
                    <a:t> </a:t>
                  </a:r>
                  <a:r>
                    <a:rPr lang="en-US" altLang="zh-CN" sz="2400" dirty="0">
                      <a:solidFill>
                        <a:schemeClr val="tx1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rPr>
                    <a:t>.</a:t>
                  </a:r>
                  <a:endParaRPr lang="en-US" altLang="zh-CN" sz="5400" dirty="0">
                    <a:solidFill>
                      <a:schemeClr val="tx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</p:grpSp>
        </p:grpSp>
      </p:grpSp>
      <p:grpSp>
        <p:nvGrpSpPr>
          <p:cNvPr id="39" name="Group 32"/>
          <p:cNvGrpSpPr/>
          <p:nvPr/>
        </p:nvGrpSpPr>
        <p:grpSpPr bwMode="auto">
          <a:xfrm>
            <a:off x="6163770" y="4601857"/>
            <a:ext cx="1749425" cy="736600"/>
            <a:chOff x="3335" y="2483"/>
            <a:chExt cx="1102" cy="464"/>
          </a:xfrm>
        </p:grpSpPr>
        <p:sp>
          <p:nvSpPr>
            <p:cNvPr id="40" name="Line 33"/>
            <p:cNvSpPr>
              <a:spLocks noChangeShapeType="1"/>
            </p:cNvSpPr>
            <p:nvPr/>
          </p:nvSpPr>
          <p:spPr bwMode="auto">
            <a:xfrm flipV="1">
              <a:off x="3335" y="2483"/>
              <a:ext cx="933" cy="464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41" name="Line 34"/>
            <p:cNvSpPr>
              <a:spLocks noChangeShapeType="1"/>
            </p:cNvSpPr>
            <p:nvPr/>
          </p:nvSpPr>
          <p:spPr bwMode="auto">
            <a:xfrm>
              <a:off x="4268" y="2483"/>
              <a:ext cx="169" cy="464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 dirty="0"/>
            </a:p>
          </p:txBody>
        </p:sp>
      </p:grpSp>
      <p:grpSp>
        <p:nvGrpSpPr>
          <p:cNvPr id="42" name="Group 35"/>
          <p:cNvGrpSpPr/>
          <p:nvPr/>
        </p:nvGrpSpPr>
        <p:grpSpPr bwMode="auto">
          <a:xfrm>
            <a:off x="1687358" y="2742624"/>
            <a:ext cx="7364412" cy="638175"/>
            <a:chOff x="657" y="1365"/>
            <a:chExt cx="4639" cy="402"/>
          </a:xfrm>
        </p:grpSpPr>
        <p:grpSp>
          <p:nvGrpSpPr>
            <p:cNvPr id="43" name="Group 36"/>
            <p:cNvGrpSpPr/>
            <p:nvPr/>
          </p:nvGrpSpPr>
          <p:grpSpPr bwMode="auto">
            <a:xfrm>
              <a:off x="657" y="1365"/>
              <a:ext cx="2505" cy="402"/>
              <a:chOff x="657" y="1365"/>
              <a:chExt cx="2505" cy="402"/>
            </a:xfrm>
          </p:grpSpPr>
          <p:graphicFrame>
            <p:nvGraphicFramePr>
              <p:cNvPr id="48" name="Object 37"/>
              <p:cNvGraphicFramePr>
                <a:graphicFrameLocks noChangeAspect="1"/>
              </p:cNvGraphicFramePr>
              <p:nvPr/>
            </p:nvGraphicFramePr>
            <p:xfrm>
              <a:off x="988" y="1372"/>
              <a:ext cx="1121" cy="39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5053" name="公式" r:id="rId23" imgW="16764000" imgH="5791200" progId="Equation.3">
                      <p:embed/>
                    </p:oleObj>
                  </mc:Choice>
                  <mc:Fallback>
                    <p:oleObj name="公式" r:id="rId23" imgW="16764000" imgH="579120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2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988" y="1372"/>
                            <a:ext cx="1121" cy="395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49" name="Object 38"/>
              <p:cNvGraphicFramePr>
                <a:graphicFrameLocks noChangeAspect="1"/>
              </p:cNvGraphicFramePr>
              <p:nvPr/>
            </p:nvGraphicFramePr>
            <p:xfrm>
              <a:off x="2132" y="1396"/>
              <a:ext cx="759" cy="34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5054" name="公式" r:id="rId25" imgW="10972800" imgH="4876800" progId="Equation.3">
                      <p:embed/>
                    </p:oleObj>
                  </mc:Choice>
                  <mc:Fallback>
                    <p:oleObj name="公式" r:id="rId25" imgW="10972800" imgH="487680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2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132" y="1396"/>
                            <a:ext cx="759" cy="345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50" name="Rectangle 39"/>
              <p:cNvSpPr>
                <a:spLocks noChangeArrowheads="1"/>
              </p:cNvSpPr>
              <p:nvPr/>
            </p:nvSpPr>
            <p:spPr bwMode="auto">
              <a:xfrm>
                <a:off x="657" y="1370"/>
                <a:ext cx="373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</a:pPr>
                <a:r>
                  <a:rPr lang="zh-CN" altLang="en-US" dirty="0">
                    <a:solidFill>
                      <a:schemeClr val="tx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设</a:t>
                </a:r>
                <a:endParaRPr lang="zh-CN" altLang="en-US" sz="5400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1" name="Rectangle 40"/>
              <p:cNvSpPr>
                <a:spLocks noChangeArrowheads="1"/>
              </p:cNvSpPr>
              <p:nvPr/>
            </p:nvSpPr>
            <p:spPr bwMode="auto">
              <a:xfrm>
                <a:off x="2789" y="1365"/>
                <a:ext cx="373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</a:pPr>
                <a:r>
                  <a:rPr lang="zh-CN" altLang="en-US">
                    <a:solidFill>
                      <a:schemeClr val="tx1"/>
                    </a:solidFill>
                    <a:cs typeface="Times New Roman" panose="02020603050405020304" pitchFamily="18" charset="0"/>
                  </a:rPr>
                  <a:t>，</a:t>
                </a:r>
                <a:endParaRPr lang="zh-CN" altLang="en-US" sz="54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4" name="Group 41"/>
            <p:cNvGrpSpPr/>
            <p:nvPr/>
          </p:nvGrpSpPr>
          <p:grpSpPr bwMode="auto">
            <a:xfrm>
              <a:off x="3040" y="1368"/>
              <a:ext cx="2256" cy="385"/>
              <a:chOff x="3040" y="1368"/>
              <a:chExt cx="2256" cy="385"/>
            </a:xfrm>
          </p:grpSpPr>
          <p:graphicFrame>
            <p:nvGraphicFramePr>
              <p:cNvPr id="45" name="Object 42"/>
              <p:cNvGraphicFramePr>
                <a:graphicFrameLocks noChangeAspect="1"/>
              </p:cNvGraphicFramePr>
              <p:nvPr/>
            </p:nvGraphicFramePr>
            <p:xfrm>
              <a:off x="3334" y="1398"/>
              <a:ext cx="1088" cy="35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5055" name="公式" r:id="rId27" imgW="16154400" imgH="5181600" progId="Equation.3">
                      <p:embed/>
                    </p:oleObj>
                  </mc:Choice>
                  <mc:Fallback>
                    <p:oleObj name="公式" r:id="rId27" imgW="16154400" imgH="518160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28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334" y="1398"/>
                            <a:ext cx="1088" cy="354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46" name="Object 43"/>
              <p:cNvGraphicFramePr>
                <a:graphicFrameLocks noChangeAspect="1"/>
              </p:cNvGraphicFramePr>
              <p:nvPr/>
            </p:nvGraphicFramePr>
            <p:xfrm>
              <a:off x="4468" y="1389"/>
              <a:ext cx="828" cy="36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5056" name="公式" r:id="rId29" imgW="11887200" imgH="5181600" progId="Equation.3">
                      <p:embed/>
                    </p:oleObj>
                  </mc:Choice>
                  <mc:Fallback>
                    <p:oleObj name="公式" r:id="rId29" imgW="11887200" imgH="518160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30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468" y="1389"/>
                            <a:ext cx="828" cy="364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47" name="Text Box 44"/>
              <p:cNvSpPr txBox="1">
                <a:spLocks noChangeArrowheads="1"/>
              </p:cNvSpPr>
              <p:nvPr/>
            </p:nvSpPr>
            <p:spPr bwMode="auto">
              <a:xfrm>
                <a:off x="3040" y="1368"/>
                <a:ext cx="317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dirty="0">
                    <a:solidFill>
                      <a:schemeClr val="tx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则</a:t>
                </a:r>
              </a:p>
            </p:txBody>
          </p:sp>
        </p:grpSp>
      </p:grpSp>
      <p:grpSp>
        <p:nvGrpSpPr>
          <p:cNvPr id="52" name="Group 45"/>
          <p:cNvGrpSpPr/>
          <p:nvPr/>
        </p:nvGrpSpPr>
        <p:grpSpPr bwMode="auto">
          <a:xfrm>
            <a:off x="1016409" y="3583841"/>
            <a:ext cx="3186144" cy="1471771"/>
            <a:chOff x="341" y="1895"/>
            <a:chExt cx="2003" cy="883"/>
          </a:xfrm>
        </p:grpSpPr>
        <p:grpSp>
          <p:nvGrpSpPr>
            <p:cNvPr id="53" name="Group 46"/>
            <p:cNvGrpSpPr/>
            <p:nvPr/>
          </p:nvGrpSpPr>
          <p:grpSpPr bwMode="auto">
            <a:xfrm>
              <a:off x="341" y="1895"/>
              <a:ext cx="2003" cy="375"/>
              <a:chOff x="249" y="1895"/>
              <a:chExt cx="2003" cy="375"/>
            </a:xfrm>
          </p:grpSpPr>
          <p:graphicFrame>
            <p:nvGraphicFramePr>
              <p:cNvPr id="55" name="Object 47"/>
              <p:cNvGraphicFramePr>
                <a:graphicFrameLocks noChangeAspect="1"/>
              </p:cNvGraphicFramePr>
              <p:nvPr/>
            </p:nvGraphicFramePr>
            <p:xfrm>
              <a:off x="249" y="1933"/>
              <a:ext cx="916" cy="33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5057" name="公式" r:id="rId31" imgW="13411200" imgH="4876800" progId="Equation.3">
                      <p:embed/>
                    </p:oleObj>
                  </mc:Choice>
                  <mc:Fallback>
                    <p:oleObj name="公式" r:id="rId31" imgW="13411200" imgH="487680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32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49" y="1933"/>
                            <a:ext cx="916" cy="337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56" name="Rectangle 48"/>
              <p:cNvSpPr>
                <a:spLocks noChangeArrowheads="1"/>
              </p:cNvSpPr>
              <p:nvPr/>
            </p:nvSpPr>
            <p:spPr bwMode="auto">
              <a:xfrm>
                <a:off x="1100" y="1895"/>
                <a:ext cx="1152" cy="3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</a:pPr>
                <a:r>
                  <a:rPr lang="zh-CN" altLang="en-US" dirty="0">
                    <a:solidFill>
                      <a:schemeClr val="tx1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为椭圆上</a:t>
                </a:r>
                <a:endParaRPr lang="zh-CN" altLang="en-US" sz="5400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54" name="Rectangle 49"/>
            <p:cNvSpPr>
              <a:spLocks noChangeArrowheads="1"/>
            </p:cNvSpPr>
            <p:nvPr/>
          </p:nvSpPr>
          <p:spPr bwMode="auto">
            <a:xfrm>
              <a:off x="344" y="2430"/>
              <a:ext cx="1658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</a:pPr>
              <a:r>
                <a:rPr lang="zh-CN" altLang="en-US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的任意一点，</a:t>
              </a:r>
            </a:p>
          </p:txBody>
        </p:sp>
      </p:grpSp>
      <p:graphicFrame>
        <p:nvGraphicFramePr>
          <p:cNvPr id="57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2758436"/>
              </p:ext>
            </p:extLst>
          </p:nvPr>
        </p:nvGraphicFramePr>
        <p:xfrm>
          <a:off x="3176996" y="6290686"/>
          <a:ext cx="1584325" cy="52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58" name="公式" r:id="rId33" imgW="14935200" imgH="4876800" progId="Equation.3">
                  <p:embed/>
                </p:oleObj>
              </mc:Choice>
              <mc:Fallback>
                <p:oleObj name="公式" r:id="rId33" imgW="14935200" imgH="4876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76996" y="6290686"/>
                        <a:ext cx="1584325" cy="5222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8" name="Group 51"/>
          <p:cNvGrpSpPr/>
          <p:nvPr/>
        </p:nvGrpSpPr>
        <p:grpSpPr bwMode="auto">
          <a:xfrm>
            <a:off x="1016409" y="4453949"/>
            <a:ext cx="3311525" cy="2290762"/>
            <a:chOff x="340" y="2443"/>
            <a:chExt cx="2086" cy="1443"/>
          </a:xfrm>
        </p:grpSpPr>
        <p:sp>
          <p:nvSpPr>
            <p:cNvPr id="59" name="Rectangle 52"/>
            <p:cNvSpPr>
              <a:spLocks noChangeArrowheads="1"/>
            </p:cNvSpPr>
            <p:nvPr/>
          </p:nvSpPr>
          <p:spPr bwMode="auto">
            <a:xfrm>
              <a:off x="1783" y="2443"/>
              <a:ext cx="630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</a:pPr>
              <a:r>
                <a:rPr lang="zh-CN" altLang="en-US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又设</a:t>
              </a:r>
              <a:endParaRPr lang="zh-CN" altLang="en-US" sz="5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aphicFrame>
          <p:nvGraphicFramePr>
            <p:cNvPr id="60" name="Object 53"/>
            <p:cNvGraphicFramePr>
              <a:graphicFrameLocks noChangeAspect="1"/>
            </p:cNvGraphicFramePr>
            <p:nvPr/>
          </p:nvGraphicFramePr>
          <p:xfrm>
            <a:off x="1383" y="3590"/>
            <a:ext cx="318" cy="2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059" name="公式" r:id="rId35" imgW="4876800" imgH="4267200" progId="Equation.3">
                    <p:embed/>
                  </p:oleObj>
                </mc:Choice>
                <mc:Fallback>
                  <p:oleObj name="公式" r:id="rId35" imgW="4876800" imgH="42672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383" y="3590"/>
                          <a:ext cx="318" cy="287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1" name="Rectangle 54"/>
            <p:cNvSpPr>
              <a:spLocks noChangeArrowheads="1"/>
            </p:cNvSpPr>
            <p:nvPr/>
          </p:nvSpPr>
          <p:spPr bwMode="auto">
            <a:xfrm>
              <a:off x="340" y="3521"/>
              <a:ext cx="1144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</a:pPr>
              <a:r>
                <a:rPr lang="zh-CN" altLang="en-US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的和等于</a:t>
              </a:r>
              <a:endParaRPr lang="zh-CN" altLang="en-US" sz="5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62" name="Group 55"/>
            <p:cNvGrpSpPr/>
            <p:nvPr/>
          </p:nvGrpSpPr>
          <p:grpSpPr bwMode="auto">
            <a:xfrm>
              <a:off x="359" y="2960"/>
              <a:ext cx="2067" cy="404"/>
              <a:chOff x="249" y="2960"/>
              <a:chExt cx="2067" cy="404"/>
            </a:xfrm>
          </p:grpSpPr>
          <p:grpSp>
            <p:nvGrpSpPr>
              <p:cNvPr id="63" name="Group 56"/>
              <p:cNvGrpSpPr/>
              <p:nvPr/>
            </p:nvGrpSpPr>
            <p:grpSpPr bwMode="auto">
              <a:xfrm>
                <a:off x="249" y="2960"/>
                <a:ext cx="1254" cy="404"/>
                <a:chOff x="249" y="2960"/>
                <a:chExt cx="1254" cy="404"/>
              </a:xfrm>
            </p:grpSpPr>
            <p:sp>
              <p:nvSpPr>
                <p:cNvPr id="65" name="Rectangle 57"/>
                <p:cNvSpPr>
                  <a:spLocks noChangeArrowheads="1"/>
                </p:cNvSpPr>
                <p:nvPr/>
              </p:nvSpPr>
              <p:spPr bwMode="auto">
                <a:xfrm>
                  <a:off x="975" y="2960"/>
                  <a:ext cx="373" cy="3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>
                  <a:lvl1pPr eaLnBrk="0" hangingPunct="0">
                    <a:defRPr kumimoji="1" sz="3200" b="1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 kumimoji="1" sz="3200" b="1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 kumimoji="1" sz="3200" b="1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 kumimoji="1" sz="3200" b="1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 kumimoji="1" sz="3200" b="1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50000"/>
                    </a:spcBef>
                    <a:spcAft>
                      <a:spcPct val="0"/>
                    </a:spcAft>
                    <a:defRPr kumimoji="1" sz="3200" b="1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50000"/>
                    </a:spcBef>
                    <a:spcAft>
                      <a:spcPct val="0"/>
                    </a:spcAft>
                    <a:defRPr kumimoji="1" sz="3200" b="1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50000"/>
                    </a:spcBef>
                    <a:spcAft>
                      <a:spcPct val="0"/>
                    </a:spcAft>
                    <a:defRPr kumimoji="1" sz="3200" b="1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50000"/>
                    </a:spcBef>
                    <a:spcAft>
                      <a:spcPct val="0"/>
                    </a:spcAft>
                    <a:defRPr kumimoji="1" sz="3200" b="1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</a:pPr>
                  <a:r>
                    <a:rPr lang="zh-CN" altLang="en-US">
                      <a:solidFill>
                        <a:schemeClr val="tx1"/>
                      </a:solidFill>
                      <a:cs typeface="Times New Roman" panose="02020603050405020304" pitchFamily="18" charset="0"/>
                    </a:rPr>
                    <a:t>、</a:t>
                  </a:r>
                  <a:endParaRPr lang="zh-CN" altLang="en-US" sz="5400">
                    <a:solidFill>
                      <a:schemeClr val="tx1"/>
                    </a:solidFill>
                  </a:endParaRPr>
                </a:p>
              </p:txBody>
            </p:sp>
            <p:grpSp>
              <p:nvGrpSpPr>
                <p:cNvPr id="66" name="Group 58"/>
                <p:cNvGrpSpPr/>
                <p:nvPr/>
              </p:nvGrpSpPr>
              <p:grpSpPr bwMode="auto">
                <a:xfrm>
                  <a:off x="249" y="2976"/>
                  <a:ext cx="1254" cy="388"/>
                  <a:chOff x="249" y="2974"/>
                  <a:chExt cx="1254" cy="388"/>
                </a:xfrm>
              </p:grpSpPr>
              <p:graphicFrame>
                <p:nvGraphicFramePr>
                  <p:cNvPr id="67" name="Object 59"/>
                  <p:cNvGraphicFramePr>
                    <a:graphicFrameLocks noChangeAspect="1"/>
                  </p:cNvGraphicFramePr>
                  <p:nvPr/>
                </p:nvGraphicFramePr>
                <p:xfrm>
                  <a:off x="249" y="3037"/>
                  <a:ext cx="317" cy="257"/>
                </p:xfrm>
                <a:graphic>
                  <a:graphicData uri="http://schemas.openxmlformats.org/presentationml/2006/ole">
                    <mc:AlternateContent xmlns:mc="http://schemas.openxmlformats.org/markup-compatibility/2006">
                      <mc:Choice xmlns:v="urn:schemas-microsoft-com:vml" Requires="v">
                        <p:oleObj spid="_x0000_s5060" name="公式" r:id="rId37" imgW="4876800" imgH="3962400" progId="Equation.3">
                          <p:embed/>
                        </p:oleObj>
                      </mc:Choice>
                      <mc:Fallback>
                        <p:oleObj name="公式" r:id="rId37" imgW="4876800" imgH="3962400" progId="Equation.3">
                          <p:embed/>
                          <p:pic>
                            <p:nvPicPr>
                              <p:cNvPr id="0" name=""/>
                              <p:cNvPicPr>
                                <a:picLocks noChangeAspect="1" noChangeArrowheads="1"/>
                              </p:cNvPicPr>
                              <p:nvPr/>
                            </p:nvPicPr>
                            <p:blipFill>
                              <a:blip r:embed="rId38">
                                <a:extLst>
                                  <a:ext uri="{28A0092B-C50C-407E-A947-70E740481C1C}">
                                    <a14:useLocalDpi xmlns:a14="http://schemas.microsoft.com/office/drawing/2010/main" val="0"/>
                                  </a:ext>
                                </a:extLst>
                              </a:blip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249" y="3037"/>
                                <a:ext cx="317" cy="257"/>
                              </a:xfrm>
                              <a:prstGeom prst="rect">
                                <a:avLst/>
                              </a:prstGeom>
                              <a:noFill/>
                              <a:extLst>
                                <a:ext uri="{909E8E84-426E-40DD-AFC4-6F175D3DCCD1}">
                                  <a14:hiddenFill xmlns:a14="http://schemas.microsoft.com/office/drawing/2010/main">
                                    <a:solidFill>
                                      <a:srgbClr val="FFFFFF"/>
                                    </a:solidFill>
                                  </a14:hiddenFill>
                                </a:ext>
                              </a:extLst>
                            </p:spPr>
                          </p:pic>
                        </p:oleObj>
                      </mc:Fallback>
                    </mc:AlternateContent>
                  </a:graphicData>
                </a:graphic>
              </p:graphicFrame>
              <p:graphicFrame>
                <p:nvGraphicFramePr>
                  <p:cNvPr id="68" name="Object 60"/>
                  <p:cNvGraphicFramePr>
                    <a:graphicFrameLocks noChangeAspect="1"/>
                  </p:cNvGraphicFramePr>
                  <p:nvPr/>
                </p:nvGraphicFramePr>
                <p:xfrm>
                  <a:off x="793" y="3005"/>
                  <a:ext cx="285" cy="334"/>
                </p:xfrm>
                <a:graphic>
                  <a:graphicData uri="http://schemas.openxmlformats.org/presentationml/2006/ole">
                    <mc:AlternateContent xmlns:mc="http://schemas.openxmlformats.org/markup-compatibility/2006">
                      <mc:Choice xmlns:v="urn:schemas-microsoft-com:vml" Requires="v">
                        <p:oleObj spid="_x0000_s5061" name="公式" r:id="rId39" imgW="4572000" imgH="5181600" progId="Equation.3">
                          <p:embed/>
                        </p:oleObj>
                      </mc:Choice>
                      <mc:Fallback>
                        <p:oleObj name="公式" r:id="rId39" imgW="4572000" imgH="5181600" progId="Equation.3">
                          <p:embed/>
                          <p:pic>
                            <p:nvPicPr>
                              <p:cNvPr id="0" name=""/>
                              <p:cNvPicPr>
                                <a:picLocks noChangeAspect="1" noChangeArrowheads="1"/>
                              </p:cNvPicPr>
                              <p:nvPr/>
                            </p:nvPicPr>
                            <p:blipFill>
                              <a:blip r:embed="rId40">
                                <a:extLst>
                                  <a:ext uri="{28A0092B-C50C-407E-A947-70E740481C1C}">
                                    <a14:useLocalDpi xmlns:a14="http://schemas.microsoft.com/office/drawing/2010/main" val="0"/>
                                  </a:ext>
                                </a:extLst>
                              </a:blip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793" y="3005"/>
                                <a:ext cx="285" cy="334"/>
                              </a:xfrm>
                              <a:prstGeom prst="rect">
                                <a:avLst/>
                              </a:prstGeom>
                              <a:noFill/>
                              <a:extLst>
                                <a:ext uri="{909E8E84-426E-40DD-AFC4-6F175D3DCCD1}">
                                  <a14:hiddenFill xmlns:a14="http://schemas.microsoft.com/office/drawing/2010/main">
                                    <a:solidFill>
                                      <a:srgbClr val="FFFFFF"/>
                                    </a:solidFill>
                                  </a14:hiddenFill>
                                </a:ext>
                              </a:extLst>
                            </p:spPr>
                          </p:pic>
                        </p:oleObj>
                      </mc:Fallback>
                    </mc:AlternateContent>
                  </a:graphicData>
                </a:graphic>
              </p:graphicFrame>
              <p:graphicFrame>
                <p:nvGraphicFramePr>
                  <p:cNvPr id="69" name="Object 61"/>
                  <p:cNvGraphicFramePr>
                    <a:graphicFrameLocks noChangeAspect="1"/>
                  </p:cNvGraphicFramePr>
                  <p:nvPr/>
                </p:nvGraphicFramePr>
                <p:xfrm>
                  <a:off x="1186" y="2998"/>
                  <a:ext cx="317" cy="364"/>
                </p:xfrm>
                <a:graphic>
                  <a:graphicData uri="http://schemas.openxmlformats.org/presentationml/2006/ole">
                    <mc:AlternateContent xmlns:mc="http://schemas.openxmlformats.org/markup-compatibility/2006">
                      <mc:Choice xmlns:v="urn:schemas-microsoft-com:vml" Requires="v">
                        <p:oleObj spid="_x0000_s5062" name="公式" r:id="rId41" imgW="4572000" imgH="5181600" progId="Equation.3">
                          <p:embed/>
                        </p:oleObj>
                      </mc:Choice>
                      <mc:Fallback>
                        <p:oleObj name="公式" r:id="rId41" imgW="4572000" imgH="5181600" progId="Equation.3">
                          <p:embed/>
                          <p:pic>
                            <p:nvPicPr>
                              <p:cNvPr id="0" name=""/>
                              <p:cNvPicPr>
                                <a:picLocks noChangeAspect="1" noChangeArrowheads="1"/>
                              </p:cNvPicPr>
                              <p:nvPr/>
                            </p:nvPicPr>
                            <p:blipFill>
                              <a:blip r:embed="rId42">
                                <a:extLst>
                                  <a:ext uri="{28A0092B-C50C-407E-A947-70E740481C1C}">
                                    <a14:useLocalDpi xmlns:a14="http://schemas.microsoft.com/office/drawing/2010/main" val="0"/>
                                  </a:ext>
                                </a:extLst>
                              </a:blip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1186" y="2998"/>
                                <a:ext cx="317" cy="364"/>
                              </a:xfrm>
                              <a:prstGeom prst="rect">
                                <a:avLst/>
                              </a:prstGeom>
                              <a:noFill/>
                              <a:extLst>
                                <a:ext uri="{909E8E84-426E-40DD-AFC4-6F175D3DCCD1}">
                                  <a14:hiddenFill xmlns:a14="http://schemas.microsoft.com/office/drawing/2010/main">
                                    <a:solidFill>
                                      <a:srgbClr val="FFFFFF"/>
                                    </a:solidFill>
                                  </a14:hiddenFill>
                                </a:ext>
                              </a:extLst>
                            </p:spPr>
                          </p:pic>
                        </p:oleObj>
                      </mc:Fallback>
                    </mc:AlternateContent>
                  </a:graphicData>
                </a:graphic>
              </p:graphicFrame>
              <p:sp>
                <p:nvSpPr>
                  <p:cNvPr id="70" name="Rectangle 62"/>
                  <p:cNvSpPr>
                    <a:spLocks noChangeArrowheads="1"/>
                  </p:cNvSpPr>
                  <p:nvPr/>
                </p:nvSpPr>
                <p:spPr bwMode="auto">
                  <a:xfrm>
                    <a:off x="476" y="2974"/>
                    <a:ext cx="373" cy="3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>
                    <a:spAutoFit/>
                  </a:bodyPr>
                  <a:lstStyle>
                    <a:lvl1pPr eaLnBrk="0" hangingPunct="0">
                      <a:defRPr kumimoji="1" sz="3200" b="1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 kumimoji="1" sz="3200" b="1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 kumimoji="1" sz="3200" b="1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 kumimoji="1" sz="3200" b="1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 kumimoji="1" sz="3200" b="1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50000"/>
                      </a:spcBef>
                      <a:spcAft>
                        <a:spcPct val="0"/>
                      </a:spcAft>
                      <a:defRPr kumimoji="1" sz="3200" b="1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50000"/>
                      </a:spcBef>
                      <a:spcAft>
                        <a:spcPct val="0"/>
                      </a:spcAft>
                      <a:defRPr kumimoji="1" sz="3200" b="1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50000"/>
                      </a:spcBef>
                      <a:spcAft>
                        <a:spcPct val="0"/>
                      </a:spcAft>
                      <a:defRPr kumimoji="1" sz="3200" b="1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50000"/>
                      </a:spcBef>
                      <a:spcAft>
                        <a:spcPct val="0"/>
                      </a:spcAft>
                      <a:defRPr kumimoji="1" sz="3200" b="1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</a:pPr>
                    <a:r>
                      <a:rPr lang="zh-CN" altLang="en-US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rPr>
                      <a:t>与</a:t>
                    </a:r>
                    <a:endParaRPr lang="zh-CN" altLang="en-US" sz="5400" dirty="0">
                      <a:solidFill>
                        <a:schemeClr val="tx1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</p:grpSp>
          </p:grpSp>
          <p:sp>
            <p:nvSpPr>
              <p:cNvPr id="64" name="Rectangle 63"/>
              <p:cNvSpPr>
                <a:spLocks noChangeArrowheads="1"/>
              </p:cNvSpPr>
              <p:nvPr/>
            </p:nvSpPr>
            <p:spPr bwMode="auto">
              <a:xfrm>
                <a:off x="1429" y="2976"/>
                <a:ext cx="887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</a:pPr>
                <a:r>
                  <a:rPr lang="zh-CN" altLang="en-US" dirty="0">
                    <a:solidFill>
                      <a:schemeClr val="tx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的距离</a:t>
                </a:r>
              </a:p>
            </p:txBody>
          </p:sp>
        </p:grpSp>
      </p:grpSp>
      <p:grpSp>
        <p:nvGrpSpPr>
          <p:cNvPr id="71" name="Group 64"/>
          <p:cNvGrpSpPr/>
          <p:nvPr/>
        </p:nvGrpSpPr>
        <p:grpSpPr bwMode="auto">
          <a:xfrm>
            <a:off x="7509970" y="4154182"/>
            <a:ext cx="469900" cy="452437"/>
            <a:chOff x="4183" y="2201"/>
            <a:chExt cx="296" cy="285"/>
          </a:xfrm>
        </p:grpSpPr>
        <p:graphicFrame>
          <p:nvGraphicFramePr>
            <p:cNvPr id="72" name="Object 65"/>
            <p:cNvGraphicFramePr>
              <a:graphicFrameLocks noChangeAspect="1"/>
            </p:cNvGraphicFramePr>
            <p:nvPr/>
          </p:nvGraphicFramePr>
          <p:xfrm>
            <a:off x="4183" y="2201"/>
            <a:ext cx="296" cy="2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063" name="公式" r:id="rId43" imgW="4876800" imgH="3962400" progId="Equation.3">
                    <p:embed/>
                  </p:oleObj>
                </mc:Choice>
                <mc:Fallback>
                  <p:oleObj name="公式" r:id="rId43" imgW="4876800" imgH="39624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83" y="2201"/>
                          <a:ext cx="296" cy="24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3" name="Oval 66"/>
            <p:cNvSpPr>
              <a:spLocks noChangeArrowheads="1"/>
            </p:cNvSpPr>
            <p:nvPr/>
          </p:nvSpPr>
          <p:spPr bwMode="auto">
            <a:xfrm>
              <a:off x="4249" y="2440"/>
              <a:ext cx="45" cy="4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794259" y="5696844"/>
            <a:ext cx="921167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(—c,0)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7440289" y="5705170"/>
            <a:ext cx="921167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(c,0)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7850037" y="4190602"/>
            <a:ext cx="921167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( x, y)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3559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/>
      <p:bldP spid="74" grpId="0"/>
      <p:bldP spid="7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>
            <a:off x="0" y="201177"/>
            <a:ext cx="8012113" cy="662998"/>
          </a:xfrm>
          <a:prstGeom prst="homePlate">
            <a:avLst/>
          </a:prstGeom>
          <a:solidFill>
            <a:srgbClr val="006C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3" name="TextBox 1"/>
          <p:cNvSpPr txBox="1">
            <a:spLocks noChangeArrowheads="1"/>
          </p:cNvSpPr>
          <p:nvPr/>
        </p:nvSpPr>
        <p:spPr bwMode="auto">
          <a:xfrm>
            <a:off x="24208" y="207338"/>
            <a:ext cx="6983002" cy="5847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问</a:t>
            </a:r>
            <a:r>
              <a:rPr lang="zh-CN" altLang="en-US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题：如何化简含两个根式的方程？</a:t>
            </a:r>
            <a:endParaRPr lang="zh-CN" altLang="en-US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4324181" y="1235438"/>
          <a:ext cx="3941763" cy="576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45" name="公式" r:id="rId3" imgW="41452800" imgH="5791200" progId="Equation.3">
                  <p:embed/>
                </p:oleObj>
              </mc:Choice>
              <mc:Fallback>
                <p:oleObj name="公式" r:id="rId3" imgW="41452800" imgH="579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24181" y="1235438"/>
                        <a:ext cx="3941763" cy="5762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" name="组合 4"/>
          <p:cNvGrpSpPr/>
          <p:nvPr/>
        </p:nvGrpSpPr>
        <p:grpSpPr>
          <a:xfrm>
            <a:off x="569743" y="1179875"/>
            <a:ext cx="4405313" cy="590551"/>
            <a:chOff x="569743" y="1179875"/>
            <a:chExt cx="4405313" cy="590551"/>
          </a:xfrm>
        </p:grpSpPr>
        <p:graphicFrame>
          <p:nvGraphicFramePr>
            <p:cNvPr id="6" name="Object 5"/>
            <p:cNvGraphicFramePr>
              <a:graphicFrameLocks noChangeAspect="1"/>
            </p:cNvGraphicFramePr>
            <p:nvPr/>
          </p:nvGraphicFramePr>
          <p:xfrm>
            <a:off x="2320756" y="1286238"/>
            <a:ext cx="506413" cy="4095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546" name="公式" r:id="rId5" imgW="4876800" imgH="3962400" progId="Equation.3">
                    <p:embed/>
                  </p:oleObj>
                </mc:Choice>
                <mc:Fallback>
                  <p:oleObj name="公式" r:id="rId5" imgW="4876800" imgH="39624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20756" y="1286238"/>
                          <a:ext cx="506413" cy="40957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569743" y="1190988"/>
              <a:ext cx="1816100" cy="579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</a:pPr>
              <a:r>
                <a:rPr lang="zh-CN" altLang="en-US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椭圆上点</a:t>
              </a:r>
              <a:endParaRPr lang="zh-CN" altLang="en-US" sz="5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2627143" y="1179875"/>
              <a:ext cx="2347913" cy="579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</a:pPr>
              <a:r>
                <a:rPr lang="zh-CN" altLang="en-US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的集合为</a:t>
              </a:r>
              <a:endParaRPr lang="zh-CN" altLang="en-US" sz="5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9" name="Object 9"/>
          <p:cNvGraphicFramePr>
            <a:graphicFrameLocks noChangeAspect="1"/>
          </p:cNvGraphicFramePr>
          <p:nvPr/>
        </p:nvGraphicFramePr>
        <p:xfrm>
          <a:off x="1084093" y="1857737"/>
          <a:ext cx="6151563" cy="752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47" name="公式" r:id="rId7" imgW="55168800" imgH="6705600" progId="Equation.3">
                  <p:embed/>
                </p:oleObj>
              </mc:Choice>
              <mc:Fallback>
                <p:oleObj name="公式" r:id="rId7" imgW="55168800" imgH="6705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84093" y="1857737"/>
                        <a:ext cx="6151563" cy="752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圆角矩形 1"/>
          <p:cNvSpPr/>
          <p:nvPr/>
        </p:nvSpPr>
        <p:spPr>
          <a:xfrm>
            <a:off x="4224533" y="3084476"/>
            <a:ext cx="4511506" cy="3134032"/>
          </a:xfrm>
          <a:prstGeom prst="roundRect">
            <a:avLst>
              <a:gd name="adj" fmla="val 4780"/>
            </a:avLst>
          </a:pr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1" name="Group 2"/>
          <p:cNvGrpSpPr/>
          <p:nvPr/>
        </p:nvGrpSpPr>
        <p:grpSpPr bwMode="auto">
          <a:xfrm>
            <a:off x="4451890" y="3235427"/>
            <a:ext cx="4105275" cy="2911475"/>
            <a:chOff x="2698" y="1914"/>
            <a:chExt cx="2586" cy="1834"/>
          </a:xfrm>
        </p:grpSpPr>
        <p:grpSp>
          <p:nvGrpSpPr>
            <p:cNvPr id="12" name="Group 3"/>
            <p:cNvGrpSpPr/>
            <p:nvPr/>
          </p:nvGrpSpPr>
          <p:grpSpPr bwMode="auto">
            <a:xfrm>
              <a:off x="2698" y="1914"/>
              <a:ext cx="2586" cy="1834"/>
              <a:chOff x="2698" y="1914"/>
              <a:chExt cx="2586" cy="1834"/>
            </a:xfrm>
          </p:grpSpPr>
          <p:grpSp>
            <p:nvGrpSpPr>
              <p:cNvPr id="15" name="Group 4"/>
              <p:cNvGrpSpPr/>
              <p:nvPr/>
            </p:nvGrpSpPr>
            <p:grpSpPr bwMode="auto">
              <a:xfrm>
                <a:off x="2698" y="1914"/>
                <a:ext cx="2586" cy="1834"/>
                <a:chOff x="2698" y="1914"/>
                <a:chExt cx="2586" cy="1834"/>
              </a:xfrm>
            </p:grpSpPr>
            <p:grpSp>
              <p:nvGrpSpPr>
                <p:cNvPr id="18" name="Group 5"/>
                <p:cNvGrpSpPr/>
                <p:nvPr/>
              </p:nvGrpSpPr>
              <p:grpSpPr bwMode="auto">
                <a:xfrm>
                  <a:off x="2698" y="1914"/>
                  <a:ext cx="2586" cy="1559"/>
                  <a:chOff x="2698" y="1914"/>
                  <a:chExt cx="2586" cy="1559"/>
                </a:xfrm>
              </p:grpSpPr>
              <p:sp>
                <p:nvSpPr>
                  <p:cNvPr id="20" name="Oval 6"/>
                  <p:cNvSpPr>
                    <a:spLocks noChangeArrowheads="1"/>
                  </p:cNvSpPr>
                  <p:nvPr/>
                </p:nvSpPr>
                <p:spPr bwMode="auto">
                  <a:xfrm>
                    <a:off x="2953" y="2417"/>
                    <a:ext cx="1865" cy="1056"/>
                  </a:xfrm>
                  <a:prstGeom prst="ellipse">
                    <a:avLst/>
                  </a:prstGeom>
                  <a:solidFill>
                    <a:schemeClr val="bg1"/>
                  </a:solidFill>
                  <a:ln w="2857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>
                    <a:lvl1pPr eaLnBrk="0" hangingPunct="0">
                      <a:defRPr kumimoji="1" sz="3200" b="1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 kumimoji="1" sz="3200" b="1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 kumimoji="1" sz="3200" b="1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 kumimoji="1" sz="3200" b="1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 kumimoji="1" sz="3200" b="1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50000"/>
                      </a:spcBef>
                      <a:spcAft>
                        <a:spcPct val="0"/>
                      </a:spcAft>
                      <a:defRPr kumimoji="1" sz="3200" b="1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50000"/>
                      </a:spcBef>
                      <a:spcAft>
                        <a:spcPct val="0"/>
                      </a:spcAft>
                      <a:defRPr kumimoji="1" sz="3200" b="1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50000"/>
                      </a:spcBef>
                      <a:spcAft>
                        <a:spcPct val="0"/>
                      </a:spcAft>
                      <a:defRPr kumimoji="1" sz="3200" b="1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50000"/>
                      </a:spcBef>
                      <a:spcAft>
                        <a:spcPct val="0"/>
                      </a:spcAft>
                      <a:defRPr kumimoji="1" sz="3200" b="1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dirty="0"/>
                  </a:p>
                </p:txBody>
              </p:sp>
              <p:sp>
                <p:nvSpPr>
                  <p:cNvPr id="21" name="Line 7"/>
                  <p:cNvSpPr>
                    <a:spLocks noChangeShapeType="1"/>
                  </p:cNvSpPr>
                  <p:nvPr/>
                </p:nvSpPr>
                <p:spPr bwMode="auto">
                  <a:xfrm>
                    <a:off x="2698" y="2947"/>
                    <a:ext cx="2545" cy="0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miter lim="800000"/>
                    <a:tailEnd type="triangle" w="lg" len="lg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graphicFrame>
                <p:nvGraphicFramePr>
                  <p:cNvPr id="22" name="Object 8"/>
                  <p:cNvGraphicFramePr>
                    <a:graphicFrameLocks noChangeAspect="1"/>
                  </p:cNvGraphicFramePr>
                  <p:nvPr/>
                </p:nvGraphicFramePr>
                <p:xfrm>
                  <a:off x="3891" y="2947"/>
                  <a:ext cx="206" cy="220"/>
                </p:xfrm>
                <a:graphic>
                  <a:graphicData uri="http://schemas.openxmlformats.org/presentationml/2006/ole">
                    <mc:AlternateContent xmlns:mc="http://schemas.openxmlformats.org/markup-compatibility/2006">
                      <mc:Choice xmlns:v="urn:schemas-microsoft-com:vml" Requires="v">
                        <p:oleObj spid="_x0000_s5548" name="公式" r:id="rId9" imgW="3962400" imgH="4267200" progId="Equation.3">
                          <p:embed/>
                        </p:oleObj>
                      </mc:Choice>
                      <mc:Fallback>
                        <p:oleObj name="公式" r:id="rId9" imgW="3962400" imgH="4267200" progId="Equation.3">
                          <p:embed/>
                          <p:pic>
                            <p:nvPicPr>
                              <p:cNvPr id="0" name=""/>
                              <p:cNvPicPr>
                                <a:picLocks noChangeAspect="1" noChangeArrowheads="1"/>
                              </p:cNvPicPr>
                              <p:nvPr/>
                            </p:nvPicPr>
                            <p:blipFill>
                              <a:blip r:embed="rId10">
                                <a:extLst>
                                  <a:ext uri="{28A0092B-C50C-407E-A947-70E740481C1C}">
                                    <a14:useLocalDpi xmlns:a14="http://schemas.microsoft.com/office/drawing/2010/main" val="0"/>
                                  </a:ext>
                                </a:extLst>
                              </a:blip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3891" y="2947"/>
                                <a:ext cx="206" cy="220"/>
                              </a:xfrm>
                              <a:prstGeom prst="rect">
                                <a:avLst/>
                              </a:prstGeom>
                              <a:noFill/>
                              <a:extLst>
                                <a:ext uri="{909E8E84-426E-40DD-AFC4-6F175D3DCCD1}">
                                  <a14:hiddenFill xmlns:a14="http://schemas.microsoft.com/office/drawing/2010/main">
                                    <a:solidFill>
                                      <a:srgbClr val="FFFFFF"/>
                                    </a:solidFill>
                                  </a14:hiddenFill>
                                </a:ext>
                              </a:extLst>
                            </p:spPr>
                          </p:pic>
                        </p:oleObj>
                      </mc:Fallback>
                    </mc:AlternateContent>
                  </a:graphicData>
                </a:graphic>
              </p:graphicFrame>
              <p:graphicFrame>
                <p:nvGraphicFramePr>
                  <p:cNvPr id="23" name="Object 9"/>
                  <p:cNvGraphicFramePr>
                    <a:graphicFrameLocks noChangeAspect="1"/>
                  </p:cNvGraphicFramePr>
                  <p:nvPr/>
                </p:nvGraphicFramePr>
                <p:xfrm>
                  <a:off x="5031" y="2989"/>
                  <a:ext cx="253" cy="252"/>
                </p:xfrm>
                <a:graphic>
                  <a:graphicData uri="http://schemas.openxmlformats.org/presentationml/2006/ole">
                    <mc:AlternateContent xmlns:mc="http://schemas.openxmlformats.org/markup-compatibility/2006">
                      <mc:Choice xmlns:v="urn:schemas-microsoft-com:vml" Requires="v">
                        <p:oleObj spid="_x0000_s5549" name="公式" r:id="rId11" imgW="3352800" imgH="3352800" progId="Equation.3">
                          <p:embed/>
                        </p:oleObj>
                      </mc:Choice>
                      <mc:Fallback>
                        <p:oleObj name="公式" r:id="rId11" imgW="3352800" imgH="3352800" progId="Equation.3">
                          <p:embed/>
                          <p:pic>
                            <p:nvPicPr>
                              <p:cNvPr id="0" name=""/>
                              <p:cNvPicPr>
                                <a:picLocks noChangeAspect="1" noChangeArrowheads="1"/>
                              </p:cNvPicPr>
                              <p:nvPr/>
                            </p:nvPicPr>
                            <p:blipFill>
                              <a:blip r:embed="rId12">
                                <a:extLst>
                                  <a:ext uri="{28A0092B-C50C-407E-A947-70E740481C1C}">
                                    <a14:useLocalDpi xmlns:a14="http://schemas.microsoft.com/office/drawing/2010/main" val="0"/>
                                  </a:ext>
                                </a:extLst>
                              </a:blip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5031" y="2989"/>
                                <a:ext cx="253" cy="252"/>
                              </a:xfrm>
                              <a:prstGeom prst="rect">
                                <a:avLst/>
                              </a:prstGeom>
                              <a:noFill/>
                              <a:extLst>
                                <a:ext uri="{909E8E84-426E-40DD-AFC4-6F175D3DCCD1}">
                                  <a14:hiddenFill xmlns:a14="http://schemas.microsoft.com/office/drawing/2010/main">
                                    <a:solidFill>
                                      <a:srgbClr val="FFFFFF"/>
                                    </a:solidFill>
                                  </a14:hiddenFill>
                                </a:ext>
                              </a:extLst>
                            </p:spPr>
                          </p:pic>
                        </p:oleObj>
                      </mc:Fallback>
                    </mc:AlternateContent>
                  </a:graphicData>
                </a:graphic>
              </p:graphicFrame>
              <p:graphicFrame>
                <p:nvGraphicFramePr>
                  <p:cNvPr id="24" name="Object 10"/>
                  <p:cNvGraphicFramePr>
                    <a:graphicFrameLocks noChangeAspect="1"/>
                  </p:cNvGraphicFramePr>
                  <p:nvPr/>
                </p:nvGraphicFramePr>
                <p:xfrm>
                  <a:off x="3885" y="1914"/>
                  <a:ext cx="254" cy="298"/>
                </p:xfrm>
                <a:graphic>
                  <a:graphicData uri="http://schemas.openxmlformats.org/presentationml/2006/ole">
                    <mc:AlternateContent xmlns:mc="http://schemas.openxmlformats.org/markup-compatibility/2006">
                      <mc:Choice xmlns:v="urn:schemas-microsoft-com:vml" Requires="v">
                        <p:oleObj spid="_x0000_s5550" name="公式" r:id="rId13" imgW="3352800" imgH="3962400" progId="Equation.3">
                          <p:embed/>
                        </p:oleObj>
                      </mc:Choice>
                      <mc:Fallback>
                        <p:oleObj name="公式" r:id="rId13" imgW="3352800" imgH="3962400" progId="Equation.3">
                          <p:embed/>
                          <p:pic>
                            <p:nvPicPr>
                              <p:cNvPr id="0" name=""/>
                              <p:cNvPicPr>
                                <a:picLocks noChangeAspect="1" noChangeArrowheads="1"/>
                              </p:cNvPicPr>
                              <p:nvPr/>
                            </p:nvPicPr>
                            <p:blipFill>
                              <a:blip r:embed="rId14">
                                <a:extLst>
                                  <a:ext uri="{28A0092B-C50C-407E-A947-70E740481C1C}">
                                    <a14:useLocalDpi xmlns:a14="http://schemas.microsoft.com/office/drawing/2010/main" val="0"/>
                                  </a:ext>
                                </a:extLst>
                              </a:blip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3885" y="1914"/>
                                <a:ext cx="254" cy="298"/>
                              </a:xfrm>
                              <a:prstGeom prst="rect">
                                <a:avLst/>
                              </a:prstGeom>
                              <a:noFill/>
                              <a:extLst>
                                <a:ext uri="{909E8E84-426E-40DD-AFC4-6F175D3DCCD1}">
                                  <a14:hiddenFill xmlns:a14="http://schemas.microsoft.com/office/drawing/2010/main">
                                    <a:solidFill>
                                      <a:srgbClr val="FFFFFF"/>
                                    </a:solidFill>
                                  </a14:hiddenFill>
                                </a:ext>
                              </a:extLst>
                            </p:spPr>
                          </p:pic>
                        </p:oleObj>
                      </mc:Fallback>
                    </mc:AlternateContent>
                  </a:graphicData>
                </a:graphic>
              </p:graphicFrame>
            </p:grpSp>
            <p:sp>
              <p:nvSpPr>
                <p:cNvPr id="19" name="Line 11"/>
                <p:cNvSpPr>
                  <a:spLocks noChangeShapeType="1"/>
                </p:cNvSpPr>
                <p:nvPr/>
              </p:nvSpPr>
              <p:spPr bwMode="auto">
                <a:xfrm flipV="1">
                  <a:off x="3885" y="1975"/>
                  <a:ext cx="0" cy="1773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miter lim="800000"/>
                  <a:tailEnd type="triangle" w="lg" len="lg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/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graphicFrame>
            <p:nvGraphicFramePr>
              <p:cNvPr id="16" name="Object 12"/>
              <p:cNvGraphicFramePr>
                <a:graphicFrameLocks noChangeAspect="1"/>
              </p:cNvGraphicFramePr>
              <p:nvPr/>
            </p:nvGraphicFramePr>
            <p:xfrm>
              <a:off x="3208" y="2926"/>
              <a:ext cx="272" cy="31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5551" name="公式" r:id="rId15" imgW="4572000" imgH="5181600" progId="Equation.3">
                      <p:embed/>
                    </p:oleObj>
                  </mc:Choice>
                  <mc:Fallback>
                    <p:oleObj name="公式" r:id="rId15" imgW="4572000" imgH="518160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208" y="2926"/>
                            <a:ext cx="272" cy="318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17" name="Object 13"/>
              <p:cNvGraphicFramePr>
                <a:graphicFrameLocks noChangeAspect="1"/>
              </p:cNvGraphicFramePr>
              <p:nvPr/>
            </p:nvGraphicFramePr>
            <p:xfrm>
              <a:off x="4251" y="2926"/>
              <a:ext cx="271" cy="311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5552" name="公式" r:id="rId17" imgW="4572000" imgH="5181600" progId="Equation.3">
                      <p:embed/>
                    </p:oleObj>
                  </mc:Choice>
                  <mc:Fallback>
                    <p:oleObj name="公式" r:id="rId17" imgW="4572000" imgH="518160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8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251" y="2926"/>
                            <a:ext cx="271" cy="311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sp>
          <p:nvSpPr>
            <p:cNvPr id="13" name="Oval 14"/>
            <p:cNvSpPr>
              <a:spLocks noChangeArrowheads="1"/>
            </p:cNvSpPr>
            <p:nvPr/>
          </p:nvSpPr>
          <p:spPr bwMode="auto">
            <a:xfrm>
              <a:off x="3326" y="2923"/>
              <a:ext cx="45" cy="45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4" name="Oval 15"/>
            <p:cNvSpPr>
              <a:spLocks noChangeArrowheads="1"/>
            </p:cNvSpPr>
            <p:nvPr/>
          </p:nvSpPr>
          <p:spPr bwMode="auto">
            <a:xfrm>
              <a:off x="4417" y="2923"/>
              <a:ext cx="45" cy="45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25" name="Group 32"/>
          <p:cNvGrpSpPr/>
          <p:nvPr/>
        </p:nvGrpSpPr>
        <p:grpSpPr bwMode="auto">
          <a:xfrm>
            <a:off x="5463128" y="4138715"/>
            <a:ext cx="1749425" cy="736600"/>
            <a:chOff x="3335" y="2483"/>
            <a:chExt cx="1102" cy="464"/>
          </a:xfrm>
        </p:grpSpPr>
        <p:sp>
          <p:nvSpPr>
            <p:cNvPr id="26" name="Line 33"/>
            <p:cNvSpPr>
              <a:spLocks noChangeShapeType="1"/>
            </p:cNvSpPr>
            <p:nvPr/>
          </p:nvSpPr>
          <p:spPr bwMode="auto">
            <a:xfrm flipV="1">
              <a:off x="3335" y="2483"/>
              <a:ext cx="933" cy="464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Line 34"/>
            <p:cNvSpPr>
              <a:spLocks noChangeShapeType="1"/>
            </p:cNvSpPr>
            <p:nvPr/>
          </p:nvSpPr>
          <p:spPr bwMode="auto">
            <a:xfrm>
              <a:off x="4268" y="2483"/>
              <a:ext cx="169" cy="464"/>
            </a:xfrm>
            <a:prstGeom prst="line">
              <a:avLst/>
            </a:prstGeom>
            <a:noFill/>
            <a:ln w="28575">
              <a:solidFill>
                <a:schemeClr val="folHlink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28" name="Group 64"/>
          <p:cNvGrpSpPr/>
          <p:nvPr/>
        </p:nvGrpSpPr>
        <p:grpSpPr bwMode="auto">
          <a:xfrm>
            <a:off x="6809328" y="3691040"/>
            <a:ext cx="469900" cy="452437"/>
            <a:chOff x="4183" y="2201"/>
            <a:chExt cx="296" cy="285"/>
          </a:xfrm>
        </p:grpSpPr>
        <p:graphicFrame>
          <p:nvGraphicFramePr>
            <p:cNvPr id="29" name="Object 65"/>
            <p:cNvGraphicFramePr>
              <a:graphicFrameLocks noChangeAspect="1"/>
            </p:cNvGraphicFramePr>
            <p:nvPr/>
          </p:nvGraphicFramePr>
          <p:xfrm>
            <a:off x="4183" y="2201"/>
            <a:ext cx="296" cy="2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553" name="公式" r:id="rId19" imgW="4876800" imgH="3962400" progId="Equation.3">
                    <p:embed/>
                  </p:oleObj>
                </mc:Choice>
                <mc:Fallback>
                  <p:oleObj name="公式" r:id="rId19" imgW="4876800" imgH="39624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83" y="2201"/>
                          <a:ext cx="296" cy="24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0" name="Oval 66"/>
            <p:cNvSpPr>
              <a:spLocks noChangeArrowheads="1"/>
            </p:cNvSpPr>
            <p:nvPr/>
          </p:nvSpPr>
          <p:spPr bwMode="auto">
            <a:xfrm>
              <a:off x="4249" y="2440"/>
              <a:ext cx="45" cy="4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sp>
        <p:nvSpPr>
          <p:cNvPr id="31" name="矩形 7"/>
          <p:cNvSpPr>
            <a:spLocks noChangeArrowheads="1"/>
          </p:cNvSpPr>
          <p:nvPr/>
        </p:nvSpPr>
        <p:spPr bwMode="auto">
          <a:xfrm>
            <a:off x="5393556" y="2601728"/>
            <a:ext cx="3877985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rgbClr val="0000CC"/>
                </a:solidFill>
                <a:latin typeface="Times New Roman" panose="02020603050405020304" pitchFamily="18" charset="0"/>
              </a:rPr>
              <a:t>方法二移项两边平方</a:t>
            </a:r>
            <a:endParaRPr kumimoji="1" lang="zh-CN" altLang="en-US" sz="3200" b="1" dirty="0" smtClean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2" name="矩形 7"/>
          <p:cNvSpPr>
            <a:spLocks noChangeArrowheads="1"/>
          </p:cNvSpPr>
          <p:nvPr/>
        </p:nvSpPr>
        <p:spPr bwMode="auto">
          <a:xfrm>
            <a:off x="306949" y="2582952"/>
            <a:ext cx="4548167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rgbClr val="0000CC"/>
                </a:solidFill>
                <a:latin typeface="Times New Roman" panose="02020603050405020304" pitchFamily="18" charset="0"/>
              </a:rPr>
              <a:t>方法</a:t>
            </a:r>
            <a:r>
              <a:rPr lang="zh-CN" altLang="en-US" sz="32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一直接两边</a:t>
            </a:r>
            <a:r>
              <a:rPr lang="zh-CN" altLang="en-US" sz="3200" b="1" dirty="0" smtClean="0">
                <a:solidFill>
                  <a:srgbClr val="0000CC"/>
                </a:solidFill>
                <a:latin typeface="Times New Roman" panose="02020603050405020304" pitchFamily="18" charset="0"/>
              </a:rPr>
              <a:t>平方</a:t>
            </a:r>
            <a:endParaRPr kumimoji="1" lang="zh-CN" altLang="en-US" sz="32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endParaRPr kumimoji="1" lang="zh-CN" altLang="en-US" sz="3200" b="1" dirty="0" smtClean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578552" y="4920831"/>
            <a:ext cx="921167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(—c,0)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214246" y="4865791"/>
            <a:ext cx="921167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(c,0)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163975" y="3702152"/>
            <a:ext cx="921167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( x, y)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2370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31" grpId="0"/>
      <p:bldP spid="3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3632367" y="5045414"/>
            <a:ext cx="1878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4</a:t>
            </a:r>
            <a:endParaRPr lang="zh-CN" altLang="en-US" dirty="0"/>
          </a:p>
        </p:txBody>
      </p:sp>
      <p:sp>
        <p:nvSpPr>
          <p:cNvPr id="2" name="五边形 1"/>
          <p:cNvSpPr/>
          <p:nvPr/>
        </p:nvSpPr>
        <p:spPr>
          <a:xfrm>
            <a:off x="0" y="201177"/>
            <a:ext cx="8012113" cy="662998"/>
          </a:xfrm>
          <a:prstGeom prst="homePlate">
            <a:avLst/>
          </a:prstGeom>
          <a:solidFill>
            <a:srgbClr val="006C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3" name="TextBox 1"/>
          <p:cNvSpPr txBox="1">
            <a:spLocks noChangeArrowheads="1"/>
          </p:cNvSpPr>
          <p:nvPr/>
        </p:nvSpPr>
        <p:spPr bwMode="auto">
          <a:xfrm>
            <a:off x="24208" y="207338"/>
            <a:ext cx="6983002" cy="5847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问</a:t>
            </a:r>
            <a:r>
              <a:rPr lang="zh-CN" altLang="en-US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题：如何化简含两个根式的方程？</a:t>
            </a:r>
            <a:endParaRPr lang="zh-CN" altLang="en-US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4" name="Object 9"/>
          <p:cNvGraphicFramePr>
            <a:graphicFrameLocks noChangeAspect="1"/>
          </p:cNvGraphicFramePr>
          <p:nvPr/>
        </p:nvGraphicFramePr>
        <p:xfrm>
          <a:off x="971550" y="981075"/>
          <a:ext cx="6151563" cy="752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32" name="公式" r:id="rId3" imgW="55168800" imgH="6705600" progId="Equation.3">
                  <p:embed/>
                </p:oleObj>
              </mc:Choice>
              <mc:Fallback>
                <p:oleObj name="公式" r:id="rId3" imgW="55168800" imgH="6705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550" y="981075"/>
                        <a:ext cx="6151563" cy="752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7"/>
          <p:cNvSpPr>
            <a:spLocks noChangeArrowheads="1"/>
          </p:cNvSpPr>
          <p:nvPr/>
        </p:nvSpPr>
        <p:spPr bwMode="auto">
          <a:xfrm>
            <a:off x="381000" y="1828800"/>
            <a:ext cx="428835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rgbClr val="0000CC"/>
                </a:solidFill>
                <a:latin typeface="Times New Roman" panose="02020603050405020304" pitchFamily="18" charset="0"/>
              </a:rPr>
              <a:t>方法一：直接两边平方</a:t>
            </a:r>
            <a:endParaRPr kumimoji="1" lang="zh-CN" altLang="en-US" sz="3200" b="1" dirty="0" smtClean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1209364" y="1828793"/>
            <a:ext cx="5530644" cy="11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Object 6"/>
          <p:cNvGraphicFramePr>
            <a:graphicFrameLocks noChangeAspect="1"/>
          </p:cNvGraphicFramePr>
          <p:nvPr/>
        </p:nvGraphicFramePr>
        <p:xfrm>
          <a:off x="7402513" y="1011238"/>
          <a:ext cx="638175" cy="639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33" name="Equation" r:id="rId5" imgW="4876800" imgH="4876800" progId="Equation.DSMT4">
                  <p:embed/>
                </p:oleObj>
              </mc:Choice>
              <mc:Fallback>
                <p:oleObj name="Equation" r:id="rId5" imgW="4876800" imgH="48768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02513" y="1011238"/>
                        <a:ext cx="638175" cy="6397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aphicFrame>
        <p:nvGraphicFramePr>
          <p:cNvPr id="9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6104065"/>
              </p:ext>
            </p:extLst>
          </p:nvPr>
        </p:nvGraphicFramePr>
        <p:xfrm>
          <a:off x="176213" y="2713038"/>
          <a:ext cx="8904287" cy="3590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34" name="Equation" r:id="rId7" imgW="98450400" imgH="39624000" progId="Equation.DSMT4">
                  <p:embed/>
                </p:oleObj>
              </mc:Choice>
              <mc:Fallback>
                <p:oleObj name="Equation" r:id="rId7" imgW="98450400" imgH="396240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213" y="2713038"/>
                        <a:ext cx="8904287" cy="3590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155354" y="2686622"/>
            <a:ext cx="8988646" cy="69157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11" name="文本框 10"/>
          <p:cNvSpPr txBox="1"/>
          <p:nvPr/>
        </p:nvSpPr>
        <p:spPr>
          <a:xfrm>
            <a:off x="176213" y="3485289"/>
            <a:ext cx="8988646" cy="69157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12" name="文本框 11"/>
          <p:cNvSpPr txBox="1"/>
          <p:nvPr/>
        </p:nvSpPr>
        <p:spPr>
          <a:xfrm>
            <a:off x="176213" y="4203283"/>
            <a:ext cx="8988646" cy="69157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13" name="文本框 12"/>
          <p:cNvSpPr txBox="1"/>
          <p:nvPr/>
        </p:nvSpPr>
        <p:spPr>
          <a:xfrm>
            <a:off x="155354" y="5068957"/>
            <a:ext cx="8988646" cy="69157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14" name="文本框 13"/>
          <p:cNvSpPr txBox="1"/>
          <p:nvPr/>
        </p:nvSpPr>
        <p:spPr>
          <a:xfrm>
            <a:off x="40636" y="5638801"/>
            <a:ext cx="8988646" cy="69157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18726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>
            <a:off x="0" y="201177"/>
            <a:ext cx="8012113" cy="662998"/>
          </a:xfrm>
          <a:prstGeom prst="homePlate">
            <a:avLst/>
          </a:prstGeom>
          <a:solidFill>
            <a:srgbClr val="006C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3" name="TextBox 1"/>
          <p:cNvSpPr txBox="1">
            <a:spLocks noChangeArrowheads="1"/>
          </p:cNvSpPr>
          <p:nvPr/>
        </p:nvSpPr>
        <p:spPr bwMode="auto">
          <a:xfrm>
            <a:off x="24208" y="207338"/>
            <a:ext cx="6983002" cy="5847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问</a:t>
            </a:r>
            <a:r>
              <a:rPr lang="zh-CN" altLang="en-US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题：如何化简含两个根式的方程？</a:t>
            </a:r>
            <a:endParaRPr lang="zh-CN" altLang="en-US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835025" y="3682725"/>
            <a:ext cx="6175375" cy="765175"/>
            <a:chOff x="835025" y="3682725"/>
            <a:chExt cx="6175375" cy="765175"/>
          </a:xfrm>
        </p:grpSpPr>
        <p:sp>
          <p:nvSpPr>
            <p:cNvPr id="11" name="Rectangle 13"/>
            <p:cNvSpPr>
              <a:spLocks noChangeArrowheads="1"/>
            </p:cNvSpPr>
            <p:nvPr/>
          </p:nvSpPr>
          <p:spPr bwMode="auto">
            <a:xfrm>
              <a:off x="835025" y="3841475"/>
              <a:ext cx="1712912" cy="579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indent="30480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</a:pPr>
              <a:r>
                <a: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整理得</a:t>
              </a:r>
              <a:endParaRPr lang="zh-CN" altLang="en-US" sz="5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aphicFrame>
          <p:nvGraphicFramePr>
            <p:cNvPr id="12" name="Object 14"/>
            <p:cNvGraphicFramePr>
              <a:graphicFrameLocks noChangeAspect="1"/>
            </p:cNvGraphicFramePr>
            <p:nvPr/>
          </p:nvGraphicFramePr>
          <p:xfrm>
            <a:off x="2649538" y="3682725"/>
            <a:ext cx="4360862" cy="7651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438" name="公式" r:id="rId3" imgW="38709600" imgH="6705600" progId="Equation.3">
                    <p:embed/>
                  </p:oleObj>
                </mc:Choice>
                <mc:Fallback>
                  <p:oleObj name="公式" r:id="rId3" imgW="38709600" imgH="67056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649538" y="3682725"/>
                          <a:ext cx="4360862" cy="76517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3" name="Rectangle 15"/>
          <p:cNvSpPr>
            <a:spLocks noChangeArrowheads="1"/>
          </p:cNvSpPr>
          <p:nvPr/>
        </p:nvSpPr>
        <p:spPr bwMode="auto">
          <a:xfrm>
            <a:off x="468313" y="4560612"/>
            <a:ext cx="48006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30480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上式两边再平方，得</a:t>
            </a:r>
            <a:endParaRPr lang="zh-CN" altLang="en-US" sz="5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14" name="Object 16"/>
          <p:cNvGraphicFramePr>
            <a:graphicFrameLocks noChangeAspect="1"/>
          </p:cNvGraphicFramePr>
          <p:nvPr/>
        </p:nvGraphicFramePr>
        <p:xfrm>
          <a:off x="1084263" y="5238475"/>
          <a:ext cx="7553325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39" name="公式" r:id="rId5" imgW="70408800" imgH="5486400" progId="Equation.3">
                  <p:embed/>
                </p:oleObj>
              </mc:Choice>
              <mc:Fallback>
                <p:oleObj name="公式" r:id="rId5" imgW="70408800" imgH="5486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84263" y="5238475"/>
                        <a:ext cx="7553325" cy="590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17"/>
          <p:cNvSpPr>
            <a:spLocks noChangeArrowheads="1"/>
          </p:cNvSpPr>
          <p:nvPr/>
        </p:nvSpPr>
        <p:spPr bwMode="auto">
          <a:xfrm>
            <a:off x="639763" y="5879934"/>
            <a:ext cx="1633537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整理得</a:t>
            </a:r>
            <a:endParaRPr lang="zh-CN" altLang="en-US" sz="5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16" name="Object 18"/>
          <p:cNvGraphicFramePr>
            <a:graphicFrameLocks noChangeAspect="1"/>
          </p:cNvGraphicFramePr>
          <p:nvPr/>
        </p:nvGraphicFramePr>
        <p:xfrm>
          <a:off x="2197100" y="5852946"/>
          <a:ext cx="5459412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40" name="公式" r:id="rId7" imgW="48463200" imgH="5486400" progId="Equation.3">
                  <p:embed/>
                </p:oleObj>
              </mc:Choice>
              <mc:Fallback>
                <p:oleObj name="公式" r:id="rId7" imgW="48463200" imgH="5486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7100" y="5852946"/>
                        <a:ext cx="5459412" cy="619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矩形 16"/>
          <p:cNvSpPr/>
          <p:nvPr/>
        </p:nvSpPr>
        <p:spPr>
          <a:xfrm>
            <a:off x="2521974" y="3598596"/>
            <a:ext cx="4660491" cy="884904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679450" y="2328587"/>
            <a:ext cx="8039100" cy="1222376"/>
            <a:chOff x="679450" y="2328587"/>
            <a:chExt cx="8039100" cy="1222376"/>
          </a:xfrm>
        </p:grpSpPr>
        <p:sp>
          <p:nvSpPr>
            <p:cNvPr id="19" name="Rectangle 11"/>
            <p:cNvSpPr>
              <a:spLocks noChangeArrowheads="1"/>
            </p:cNvSpPr>
            <p:nvPr/>
          </p:nvSpPr>
          <p:spPr bwMode="auto">
            <a:xfrm>
              <a:off x="684213" y="2328587"/>
              <a:ext cx="4133850" cy="579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 indent="30480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</a:pPr>
              <a:r>
                <a: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移项平方，得</a:t>
              </a:r>
              <a:endParaRPr lang="zh-CN" altLang="en-US" sz="5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aphicFrame>
          <p:nvGraphicFramePr>
            <p:cNvPr id="20" name="Object 12"/>
            <p:cNvGraphicFramePr>
              <a:graphicFrameLocks noChangeAspect="1"/>
            </p:cNvGraphicFramePr>
            <p:nvPr/>
          </p:nvGraphicFramePr>
          <p:xfrm>
            <a:off x="679450" y="2863575"/>
            <a:ext cx="8039100" cy="6873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441" name="公式" r:id="rId9" imgW="79248000" imgH="6705600" progId="Equation.3">
                    <p:embed/>
                  </p:oleObj>
                </mc:Choice>
                <mc:Fallback>
                  <p:oleObj name="公式" r:id="rId9" imgW="79248000" imgH="67056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79450" y="2863575"/>
                          <a:ext cx="8039100" cy="68738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2" name="矩形 21"/>
          <p:cNvSpPr/>
          <p:nvPr/>
        </p:nvSpPr>
        <p:spPr>
          <a:xfrm>
            <a:off x="2113935" y="5786274"/>
            <a:ext cx="5732207" cy="884904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3" name="Object 9"/>
          <p:cNvGraphicFramePr>
            <a:graphicFrameLocks noChangeAspect="1"/>
          </p:cNvGraphicFramePr>
          <p:nvPr/>
        </p:nvGraphicFramePr>
        <p:xfrm>
          <a:off x="971550" y="981075"/>
          <a:ext cx="6151563" cy="752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42" name="公式" r:id="rId11" imgW="55168800" imgH="6705600" progId="Equation.3">
                  <p:embed/>
                </p:oleObj>
              </mc:Choice>
              <mc:Fallback>
                <p:oleObj name="公式" r:id="rId11" imgW="55168800" imgH="6705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550" y="981075"/>
                        <a:ext cx="6151563" cy="752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矩形 7"/>
          <p:cNvSpPr>
            <a:spLocks noChangeArrowheads="1"/>
          </p:cNvSpPr>
          <p:nvPr/>
        </p:nvSpPr>
        <p:spPr bwMode="auto">
          <a:xfrm>
            <a:off x="639763" y="1781183"/>
            <a:ext cx="428835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rgbClr val="0000CC"/>
                </a:solidFill>
                <a:latin typeface="Times New Roman" panose="02020603050405020304" pitchFamily="18" charset="0"/>
              </a:rPr>
              <a:t>方法二：移项两边平方</a:t>
            </a:r>
            <a:endParaRPr kumimoji="1" lang="zh-CN" altLang="en-US" sz="3200" b="1" dirty="0" smtClean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26" name="Object 6"/>
          <p:cNvGraphicFramePr>
            <a:graphicFrameLocks noChangeAspect="1"/>
          </p:cNvGraphicFramePr>
          <p:nvPr/>
        </p:nvGraphicFramePr>
        <p:xfrm>
          <a:off x="7402513" y="1011238"/>
          <a:ext cx="638175" cy="639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43" name="Equation" r:id="rId13" imgW="4876800" imgH="4876800" progId="Equation.DSMT4">
                  <p:embed/>
                </p:oleObj>
              </mc:Choice>
              <mc:Fallback>
                <p:oleObj name="Equation" r:id="rId13" imgW="4876800" imgH="48768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02513" y="1011238"/>
                        <a:ext cx="638175" cy="6397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81910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>
            <a:off x="0" y="201177"/>
            <a:ext cx="8012113" cy="662998"/>
          </a:xfrm>
          <a:prstGeom prst="homePlate">
            <a:avLst/>
          </a:prstGeom>
          <a:solidFill>
            <a:srgbClr val="006C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3" name="TextBox 1"/>
          <p:cNvSpPr txBox="1">
            <a:spLocks noChangeArrowheads="1"/>
          </p:cNvSpPr>
          <p:nvPr/>
        </p:nvSpPr>
        <p:spPr bwMode="auto">
          <a:xfrm>
            <a:off x="24208" y="207338"/>
            <a:ext cx="6983002" cy="5847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问</a:t>
            </a:r>
            <a:r>
              <a:rPr lang="zh-CN" altLang="en-US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题：如何化简含两个根式的方程？</a:t>
            </a:r>
            <a:endParaRPr lang="zh-CN" altLang="en-US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1283494" y="1394436"/>
          <a:ext cx="6049962" cy="69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99" name="公式" r:id="rId3" imgW="47548800" imgH="5486400" progId="Equation.3">
                  <p:embed/>
                </p:oleObj>
              </mc:Choice>
              <mc:Fallback>
                <p:oleObj name="公式" r:id="rId3" imgW="47548800" imgH="5486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3494" y="1394436"/>
                        <a:ext cx="6049962" cy="698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" name="组合 4"/>
          <p:cNvGrpSpPr/>
          <p:nvPr/>
        </p:nvGrpSpPr>
        <p:grpSpPr bwMode="auto">
          <a:xfrm>
            <a:off x="1283494" y="2231048"/>
            <a:ext cx="5754688" cy="752475"/>
            <a:chOff x="1042997" y="1457798"/>
            <a:chExt cx="5755102" cy="751491"/>
          </a:xfrm>
        </p:grpSpPr>
        <p:sp>
          <p:nvSpPr>
            <p:cNvPr id="6" name="Rectangle 13"/>
            <p:cNvSpPr>
              <a:spLocks noChangeArrowheads="1"/>
            </p:cNvSpPr>
            <p:nvPr/>
          </p:nvSpPr>
          <p:spPr bwMode="auto">
            <a:xfrm>
              <a:off x="1042997" y="1527804"/>
              <a:ext cx="5755102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</a:pPr>
              <a:r>
                <a: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两边同时除以           ，得</a:t>
              </a:r>
              <a:endParaRPr lang="zh-CN" altLang="en-US" sz="5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aphicFrame>
          <p:nvGraphicFramePr>
            <p:cNvPr id="7" name="Object 17"/>
            <p:cNvGraphicFramePr>
              <a:graphicFrameLocks noChangeAspect="1"/>
            </p:cNvGraphicFramePr>
            <p:nvPr/>
          </p:nvGraphicFramePr>
          <p:xfrm>
            <a:off x="3710331" y="1457798"/>
            <a:ext cx="1981201" cy="75149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300" name="Equation" r:id="rId5" imgW="17678400" imgH="6705600" progId="Equation.DSMT4">
                    <p:embed/>
                  </p:oleObj>
                </mc:Choice>
                <mc:Fallback>
                  <p:oleObj name="Equation" r:id="rId5" imgW="17678400" imgH="670560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710331" y="1457798"/>
                          <a:ext cx="1981201" cy="751491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8" name="Object 18"/>
          <p:cNvGraphicFramePr>
            <a:graphicFrameLocks noChangeAspect="1"/>
          </p:cNvGraphicFramePr>
          <p:nvPr/>
        </p:nvGraphicFramePr>
        <p:xfrm>
          <a:off x="3212306" y="2983523"/>
          <a:ext cx="2719388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01" name="Equation" r:id="rId7" imgW="23774400" imgH="10058400" progId="Equation.DSMT4">
                  <p:embed/>
                </p:oleObj>
              </mc:Choice>
              <mc:Fallback>
                <p:oleObj name="Equation" r:id="rId7" imgW="23774400" imgH="10058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12306" y="2983523"/>
                        <a:ext cx="2719388" cy="1143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9752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11"/>
          <p:cNvSpPr/>
          <p:nvPr/>
        </p:nvSpPr>
        <p:spPr bwMode="gray">
          <a:xfrm>
            <a:off x="1939516" y="955344"/>
            <a:ext cx="5834698" cy="387804"/>
          </a:xfrm>
          <a:custGeom>
            <a:avLst/>
            <a:gdLst>
              <a:gd name="T0" fmla="*/ 1270 w 1120"/>
              <a:gd name="T1" fmla="*/ 190 h 252"/>
              <a:gd name="T2" fmla="*/ 1265 w 1120"/>
              <a:gd name="T3" fmla="*/ 188 h 252"/>
              <a:gd name="T4" fmla="*/ 1247 w 1120"/>
              <a:gd name="T5" fmla="*/ 185 h 252"/>
              <a:gd name="T6" fmla="*/ 1218 w 1120"/>
              <a:gd name="T7" fmla="*/ 181 h 252"/>
              <a:gd name="T8" fmla="*/ 1177 w 1120"/>
              <a:gd name="T9" fmla="*/ 175 h 252"/>
              <a:gd name="T10" fmla="*/ 1125 w 1120"/>
              <a:gd name="T11" fmla="*/ 167 h 252"/>
              <a:gd name="T12" fmla="*/ 1064 w 1120"/>
              <a:gd name="T13" fmla="*/ 160 h 252"/>
              <a:gd name="T14" fmla="*/ 993 w 1120"/>
              <a:gd name="T15" fmla="*/ 154 h 252"/>
              <a:gd name="T16" fmla="*/ 914 w 1120"/>
              <a:gd name="T17" fmla="*/ 148 h 252"/>
              <a:gd name="T18" fmla="*/ 828 w 1120"/>
              <a:gd name="T19" fmla="*/ 143 h 252"/>
              <a:gd name="T20" fmla="*/ 733 w 1120"/>
              <a:gd name="T21" fmla="*/ 139 h 252"/>
              <a:gd name="T22" fmla="*/ 630 w 1120"/>
              <a:gd name="T23" fmla="*/ 139 h 252"/>
              <a:gd name="T24" fmla="*/ 528 w 1120"/>
              <a:gd name="T25" fmla="*/ 139 h 252"/>
              <a:gd name="T26" fmla="*/ 435 w 1120"/>
              <a:gd name="T27" fmla="*/ 143 h 252"/>
              <a:gd name="T28" fmla="*/ 349 w 1120"/>
              <a:gd name="T29" fmla="*/ 148 h 252"/>
              <a:gd name="T30" fmla="*/ 270 w 1120"/>
              <a:gd name="T31" fmla="*/ 154 h 252"/>
              <a:gd name="T32" fmla="*/ 202 w 1120"/>
              <a:gd name="T33" fmla="*/ 160 h 252"/>
              <a:gd name="T34" fmla="*/ 143 w 1120"/>
              <a:gd name="T35" fmla="*/ 167 h 252"/>
              <a:gd name="T36" fmla="*/ 93 w 1120"/>
              <a:gd name="T37" fmla="*/ 175 h 252"/>
              <a:gd name="T38" fmla="*/ 52 w 1120"/>
              <a:gd name="T39" fmla="*/ 181 h 252"/>
              <a:gd name="T40" fmla="*/ 23 w 1120"/>
              <a:gd name="T41" fmla="*/ 185 h 252"/>
              <a:gd name="T42" fmla="*/ 7 w 1120"/>
              <a:gd name="T43" fmla="*/ 188 h 252"/>
              <a:gd name="T44" fmla="*/ 0 w 1120"/>
              <a:gd name="T45" fmla="*/ 190 h 252"/>
              <a:gd name="T46" fmla="*/ 0 w 1120"/>
              <a:gd name="T47" fmla="*/ 47 h 252"/>
              <a:gd name="T48" fmla="*/ 635 w 1120"/>
              <a:gd name="T49" fmla="*/ 0 h 252"/>
              <a:gd name="T50" fmla="*/ 1270 w 1120"/>
              <a:gd name="T51" fmla="*/ 47 h 252"/>
              <a:gd name="T52" fmla="*/ 1270 w 1120"/>
              <a:gd name="T53" fmla="*/ 190 h 252"/>
              <a:gd name="T54" fmla="*/ 1270 w 1120"/>
              <a:gd name="T55" fmla="*/ 190 h 252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1120" h="252">
                <a:moveTo>
                  <a:pt x="1120" y="252"/>
                </a:moveTo>
                <a:lnTo>
                  <a:pt x="1116" y="250"/>
                </a:lnTo>
                <a:lnTo>
                  <a:pt x="1100" y="246"/>
                </a:lnTo>
                <a:lnTo>
                  <a:pt x="1074" y="240"/>
                </a:lnTo>
                <a:lnTo>
                  <a:pt x="1038" y="232"/>
                </a:lnTo>
                <a:lnTo>
                  <a:pt x="992" y="222"/>
                </a:lnTo>
                <a:lnTo>
                  <a:pt x="938" y="212"/>
                </a:lnTo>
                <a:lnTo>
                  <a:pt x="876" y="204"/>
                </a:lnTo>
                <a:lnTo>
                  <a:pt x="806" y="196"/>
                </a:lnTo>
                <a:lnTo>
                  <a:pt x="730" y="190"/>
                </a:lnTo>
                <a:lnTo>
                  <a:pt x="646" y="184"/>
                </a:lnTo>
                <a:lnTo>
                  <a:pt x="556" y="184"/>
                </a:lnTo>
                <a:lnTo>
                  <a:pt x="466" y="184"/>
                </a:lnTo>
                <a:lnTo>
                  <a:pt x="384" y="190"/>
                </a:lnTo>
                <a:lnTo>
                  <a:pt x="308" y="196"/>
                </a:lnTo>
                <a:lnTo>
                  <a:pt x="238" y="204"/>
                </a:lnTo>
                <a:lnTo>
                  <a:pt x="178" y="212"/>
                </a:lnTo>
                <a:lnTo>
                  <a:pt x="126" y="222"/>
                </a:lnTo>
                <a:lnTo>
                  <a:pt x="82" y="232"/>
                </a:lnTo>
                <a:lnTo>
                  <a:pt x="46" y="240"/>
                </a:lnTo>
                <a:lnTo>
                  <a:pt x="20" y="246"/>
                </a:lnTo>
                <a:lnTo>
                  <a:pt x="6" y="250"/>
                </a:lnTo>
                <a:lnTo>
                  <a:pt x="0" y="252"/>
                </a:lnTo>
                <a:lnTo>
                  <a:pt x="0" y="62"/>
                </a:lnTo>
                <a:lnTo>
                  <a:pt x="560" y="0"/>
                </a:lnTo>
                <a:lnTo>
                  <a:pt x="1120" y="62"/>
                </a:lnTo>
                <a:lnTo>
                  <a:pt x="1120" y="25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DF5908"/>
                </a:solidFill>
                <a:prstDash val="solid"/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Rectangle 12"/>
          <p:cNvSpPr>
            <a:spLocks noChangeArrowheads="1"/>
          </p:cNvSpPr>
          <p:nvPr/>
        </p:nvSpPr>
        <p:spPr bwMode="gray">
          <a:xfrm>
            <a:off x="1710122" y="428748"/>
            <a:ext cx="6617335" cy="802141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4000" dirty="0">
                <a:solidFill>
                  <a:schemeClr val="bg1"/>
                </a:solidFill>
                <a:ea typeface="黑体" panose="02010609060101010101" pitchFamily="49" charset="-122"/>
              </a:rPr>
              <a:t>一、情境引入，认识椭圆</a:t>
            </a:r>
          </a:p>
        </p:txBody>
      </p:sp>
      <p:pic>
        <p:nvPicPr>
          <p:cNvPr id="2" name="图片 1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976" y="1343148"/>
            <a:ext cx="8933698" cy="3106442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03597" y="4561849"/>
            <a:ext cx="1013685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       </a:t>
            </a:r>
            <a:r>
              <a:rPr lang="en-US" altLang="zh-CN" sz="2800" dirty="0" smtClean="0">
                <a:solidFill>
                  <a:srgbClr val="FF0000"/>
                </a:solidFill>
              </a:rPr>
              <a:t>“24</a:t>
            </a:r>
            <a:r>
              <a:rPr lang="zh-CN" altLang="en-US" sz="2800" dirty="0" smtClean="0">
                <a:solidFill>
                  <a:srgbClr val="FF0000"/>
                </a:solidFill>
              </a:rPr>
              <a:t>节气”，在我国有着悠久的历史。在遥远的夏朝，就有了早期的日历，即夏小历，历经千年还是与我们的生产生活紧密相连，被国际上认为是中国的第五大发明。强化对自身民族文化的深入了解，我们才能获得最基本，最深沉，最持久的文化自信！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6295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594392" y="589207"/>
            <a:ext cx="3473407" cy="2689325"/>
          </a:xfrm>
          <a:prstGeom prst="roundRect">
            <a:avLst>
              <a:gd name="adj" fmla="val 4780"/>
            </a:avLst>
          </a:pr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648286" y="414996"/>
          <a:ext cx="2719388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78" name="Equation" r:id="rId3" imgW="23774400" imgH="10058400" progId="Equation.DSMT4">
                  <p:embed/>
                </p:oleObj>
              </mc:Choice>
              <mc:Fallback>
                <p:oleObj name="Equation" r:id="rId3" imgW="23774400" imgH="10058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8286" y="414996"/>
                        <a:ext cx="2719388" cy="1143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19"/>
          <p:cNvSpPr txBox="1">
            <a:spLocks noChangeArrowheads="1"/>
          </p:cNvSpPr>
          <p:nvPr/>
        </p:nvSpPr>
        <p:spPr bwMode="auto">
          <a:xfrm>
            <a:off x="116351" y="1653948"/>
            <a:ext cx="5275305" cy="156966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</a:ln>
        </p:spPr>
        <p:txBody>
          <a:bodyPr wrap="square">
            <a:spAutoFit/>
          </a:bodyPr>
          <a:lstStyle>
            <a:lvl1pPr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dirty="0" smtClean="0">
                <a:solidFill>
                  <a:schemeClr val="accent1"/>
                </a:solidFill>
              </a:rPr>
              <a:t>问题</a:t>
            </a:r>
            <a:r>
              <a:rPr lang="zh-CN" altLang="en-US" dirty="0" smtClean="0">
                <a:solidFill>
                  <a:schemeClr val="accent1"/>
                </a:solidFill>
              </a:rPr>
              <a:t>：</a:t>
            </a:r>
            <a:r>
              <a:rPr lang="zh-CN" altLang="zh-CN" dirty="0" smtClean="0">
                <a:solidFill>
                  <a:schemeClr val="tx1"/>
                </a:solidFill>
              </a:rPr>
              <a:t>观</a:t>
            </a:r>
            <a:r>
              <a:rPr lang="zh-CN" altLang="zh-CN" dirty="0">
                <a:solidFill>
                  <a:schemeClr val="tx1"/>
                </a:solidFill>
              </a:rPr>
              <a:t>察</a:t>
            </a:r>
            <a:r>
              <a:rPr lang="zh-CN" altLang="en-US" dirty="0">
                <a:solidFill>
                  <a:schemeClr val="tx1"/>
                </a:solidFill>
              </a:rPr>
              <a:t>右</a:t>
            </a:r>
            <a:r>
              <a:rPr lang="zh-CN" altLang="zh-CN" dirty="0">
                <a:solidFill>
                  <a:schemeClr val="tx1"/>
                </a:solidFill>
              </a:rPr>
              <a:t>图，你能</a:t>
            </a:r>
            <a:r>
              <a:rPr lang="zh-CN" altLang="en-US" dirty="0">
                <a:solidFill>
                  <a:schemeClr val="tx1"/>
                </a:solidFill>
              </a:rPr>
              <a:t>从中</a:t>
            </a:r>
            <a:r>
              <a:rPr lang="zh-CN" altLang="zh-CN" dirty="0">
                <a:solidFill>
                  <a:schemeClr val="tx1"/>
                </a:solidFill>
              </a:rPr>
              <a:t>找</a:t>
            </a:r>
            <a:r>
              <a:rPr lang="zh-CN" altLang="en-US" dirty="0">
                <a:solidFill>
                  <a:schemeClr val="tx1"/>
                </a:solidFill>
              </a:rPr>
              <a:t>出</a:t>
            </a:r>
            <a:r>
              <a:rPr lang="zh-CN" altLang="zh-CN" dirty="0">
                <a:solidFill>
                  <a:schemeClr val="tx1"/>
                </a:solidFill>
              </a:rPr>
              <a:t>表示</a:t>
            </a:r>
            <a:r>
              <a:rPr lang="en-US" altLang="zh-CN" dirty="0">
                <a:solidFill>
                  <a:schemeClr val="tx1"/>
                </a:solidFill>
              </a:rPr>
              <a:t>                   </a:t>
            </a:r>
            <a:r>
              <a:rPr lang="zh-CN" altLang="zh-CN" dirty="0">
                <a:solidFill>
                  <a:schemeClr val="tx1"/>
                </a:solidFill>
              </a:rPr>
              <a:t>的线段吗？</a:t>
            </a:r>
          </a:p>
        </p:txBody>
      </p:sp>
      <p:sp>
        <p:nvSpPr>
          <p:cNvPr id="6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7" name="Object 5"/>
          <p:cNvGraphicFramePr>
            <a:graphicFrameLocks noChangeAspect="1"/>
          </p:cNvGraphicFramePr>
          <p:nvPr/>
        </p:nvGraphicFramePr>
        <p:xfrm>
          <a:off x="1869866" y="2174748"/>
          <a:ext cx="1854200" cy="585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79" name="Equation" r:id="rId5" imgW="20116800" imgH="6400800" progId="Equation.DSMT4">
                  <p:embed/>
                </p:oleObj>
              </mc:Choice>
              <mc:Fallback>
                <p:oleObj name="Equation" r:id="rId5" imgW="20116800" imgH="64008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69866" y="2174748"/>
                        <a:ext cx="1854200" cy="5857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8" name="组合 40"/>
          <p:cNvGrpSpPr/>
          <p:nvPr/>
        </p:nvGrpSpPr>
        <p:grpSpPr bwMode="auto">
          <a:xfrm>
            <a:off x="5943600" y="533400"/>
            <a:ext cx="2816225" cy="2689225"/>
            <a:chOff x="5867400" y="2057400"/>
            <a:chExt cx="2816225" cy="2689225"/>
          </a:xfrm>
        </p:grpSpPr>
        <p:grpSp>
          <p:nvGrpSpPr>
            <p:cNvPr id="9" name="Group 9"/>
            <p:cNvGrpSpPr/>
            <p:nvPr/>
          </p:nvGrpSpPr>
          <p:grpSpPr bwMode="auto">
            <a:xfrm>
              <a:off x="6019800" y="2057400"/>
              <a:ext cx="2663825" cy="2689225"/>
              <a:chOff x="2109" y="1282"/>
              <a:chExt cx="1678" cy="1694"/>
            </a:xfrm>
          </p:grpSpPr>
          <p:grpSp>
            <p:nvGrpSpPr>
              <p:cNvPr id="18" name="Group 10"/>
              <p:cNvGrpSpPr/>
              <p:nvPr/>
            </p:nvGrpSpPr>
            <p:grpSpPr bwMode="auto">
              <a:xfrm rot="2694553">
                <a:off x="2109" y="1570"/>
                <a:ext cx="1406" cy="1406"/>
                <a:chOff x="2109" y="1570"/>
                <a:chExt cx="1406" cy="1406"/>
              </a:xfrm>
            </p:grpSpPr>
            <p:sp>
              <p:nvSpPr>
                <p:cNvPr id="22" name="Line 11"/>
                <p:cNvSpPr>
                  <a:spLocks noChangeShapeType="1"/>
                </p:cNvSpPr>
                <p:nvPr/>
              </p:nvSpPr>
              <p:spPr bwMode="auto">
                <a:xfrm flipV="1">
                  <a:off x="2109" y="1570"/>
                  <a:ext cx="1406" cy="1406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3" name="Line 12"/>
                <p:cNvSpPr>
                  <a:spLocks noChangeShapeType="1"/>
                </p:cNvSpPr>
                <p:nvPr/>
              </p:nvSpPr>
              <p:spPr bwMode="auto">
                <a:xfrm flipH="1" flipV="1">
                  <a:off x="2155" y="1615"/>
                  <a:ext cx="1179" cy="118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9" name="Text Box 13"/>
              <p:cNvSpPr txBox="1">
                <a:spLocks noChangeArrowheads="1"/>
              </p:cNvSpPr>
              <p:nvPr/>
            </p:nvSpPr>
            <p:spPr bwMode="auto">
              <a:xfrm>
                <a:off x="2562" y="2269"/>
                <a:ext cx="318" cy="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kumimoji="0" lang="en-US" altLang="zh-CN" sz="2000" i="1">
                    <a:solidFill>
                      <a:schemeClr val="tx1"/>
                    </a:solidFill>
                  </a:rPr>
                  <a:t>O</a:t>
                </a:r>
              </a:p>
            </p:txBody>
          </p:sp>
          <p:sp>
            <p:nvSpPr>
              <p:cNvPr id="20" name="Text Box 14"/>
              <p:cNvSpPr txBox="1">
                <a:spLocks noChangeArrowheads="1"/>
              </p:cNvSpPr>
              <p:nvPr/>
            </p:nvSpPr>
            <p:spPr bwMode="auto">
              <a:xfrm>
                <a:off x="3605" y="2251"/>
                <a:ext cx="182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kumimoji="0" lang="en-US" altLang="zh-CN" sz="2400" i="1">
                    <a:solidFill>
                      <a:schemeClr val="tx1"/>
                    </a:solidFill>
                  </a:rPr>
                  <a:t>x</a:t>
                </a:r>
              </a:p>
            </p:txBody>
          </p:sp>
          <p:sp>
            <p:nvSpPr>
              <p:cNvPr id="21" name="Text Box 15"/>
              <p:cNvSpPr txBox="1">
                <a:spLocks noChangeArrowheads="1"/>
              </p:cNvSpPr>
              <p:nvPr/>
            </p:nvSpPr>
            <p:spPr bwMode="auto">
              <a:xfrm>
                <a:off x="2607" y="1282"/>
                <a:ext cx="182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kumimoji="0" lang="en-US" altLang="zh-CN" sz="2400" i="1">
                    <a:solidFill>
                      <a:schemeClr val="tx1"/>
                    </a:solidFill>
                  </a:rPr>
                  <a:t>y</a:t>
                </a:r>
              </a:p>
            </p:txBody>
          </p:sp>
        </p:grpSp>
        <p:grpSp>
          <p:nvGrpSpPr>
            <p:cNvPr id="10" name="组合 63"/>
            <p:cNvGrpSpPr/>
            <p:nvPr/>
          </p:nvGrpSpPr>
          <p:grpSpPr bwMode="auto">
            <a:xfrm>
              <a:off x="5867400" y="2906713"/>
              <a:ext cx="2592388" cy="1512887"/>
              <a:chOff x="685800" y="2449512"/>
              <a:chExt cx="2592388" cy="1512887"/>
            </a:xfrm>
          </p:grpSpPr>
          <p:sp>
            <p:nvSpPr>
              <p:cNvPr id="13" name="Oval 17"/>
              <p:cNvSpPr>
                <a:spLocks noChangeArrowheads="1"/>
              </p:cNvSpPr>
              <p:nvPr/>
            </p:nvSpPr>
            <p:spPr bwMode="auto">
              <a:xfrm rot="10800000">
                <a:off x="685800" y="2449512"/>
                <a:ext cx="2592388" cy="1512887"/>
              </a:xfrm>
              <a:prstGeom prst="ellipse">
                <a:avLst/>
              </a:prstGeom>
              <a:noFill/>
              <a:ln w="28575">
                <a:solidFill>
                  <a:srgbClr val="CC33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4" name="Oval 18"/>
              <p:cNvSpPr>
                <a:spLocks noChangeArrowheads="1"/>
              </p:cNvSpPr>
              <p:nvPr/>
            </p:nvSpPr>
            <p:spPr bwMode="auto">
              <a:xfrm>
                <a:off x="1119188" y="3125788"/>
                <a:ext cx="71438" cy="71437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>
                <a:lvl1pPr eaLnBrk="0" hangingPunct="0"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5" name="Oval 19"/>
              <p:cNvSpPr>
                <a:spLocks noChangeArrowheads="1"/>
              </p:cNvSpPr>
              <p:nvPr/>
            </p:nvSpPr>
            <p:spPr bwMode="auto">
              <a:xfrm>
                <a:off x="2844800" y="3124200"/>
                <a:ext cx="73025" cy="73025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>
                <a:lvl1pPr eaLnBrk="0" hangingPunct="0"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6" name="Text Box 24"/>
              <p:cNvSpPr txBox="1">
                <a:spLocks noChangeArrowheads="1"/>
              </p:cNvSpPr>
              <p:nvPr/>
            </p:nvSpPr>
            <p:spPr bwMode="auto">
              <a:xfrm>
                <a:off x="930275" y="3141663"/>
                <a:ext cx="503238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kumimoji="0" lang="en-US" altLang="zh-CN" sz="2400" i="1">
                    <a:solidFill>
                      <a:schemeClr val="tx1"/>
                    </a:solidFill>
                  </a:rPr>
                  <a:t>F</a:t>
                </a:r>
                <a:r>
                  <a:rPr kumimoji="0" lang="en-US" altLang="zh-CN" sz="1400">
                    <a:solidFill>
                      <a:schemeClr val="tx1"/>
                    </a:solidFill>
                    <a:latin typeface="Arial" panose="020B0604020202020204" pitchFamily="34" charset="0"/>
                  </a:rPr>
                  <a:t>1</a:t>
                </a:r>
              </a:p>
            </p:txBody>
          </p:sp>
          <p:sp>
            <p:nvSpPr>
              <p:cNvPr id="17" name="Text Box 25"/>
              <p:cNvSpPr txBox="1">
                <a:spLocks noChangeArrowheads="1"/>
              </p:cNvSpPr>
              <p:nvPr/>
            </p:nvSpPr>
            <p:spPr bwMode="auto">
              <a:xfrm>
                <a:off x="2614613" y="3124200"/>
                <a:ext cx="503238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kumimoji="0" lang="en-US" altLang="zh-CN" sz="2400" i="1">
                    <a:solidFill>
                      <a:schemeClr val="tx1"/>
                    </a:solidFill>
                  </a:rPr>
                  <a:t>F</a:t>
                </a:r>
                <a:r>
                  <a:rPr kumimoji="0" lang="en-US" altLang="zh-CN" sz="1400">
                    <a:solidFill>
                      <a:schemeClr val="tx1"/>
                    </a:solidFill>
                    <a:latin typeface="Arial" panose="020B0604020202020204" pitchFamily="34" charset="0"/>
                  </a:rPr>
                  <a:t>2</a:t>
                </a:r>
              </a:p>
            </p:txBody>
          </p:sp>
        </p:grpSp>
        <p:cxnSp>
          <p:nvCxnSpPr>
            <p:cNvPr id="11" name="直接连接符 10"/>
            <p:cNvCxnSpPr>
              <a:stCxn id="13" idx="4"/>
              <a:endCxn id="17" idx="0"/>
            </p:cNvCxnSpPr>
            <p:nvPr/>
          </p:nvCxnSpPr>
          <p:spPr bwMode="auto">
            <a:xfrm>
              <a:off x="7164388" y="2906713"/>
              <a:ext cx="884237" cy="674687"/>
            </a:xfrm>
            <a:prstGeom prst="line">
              <a:avLst/>
            </a:prstGeom>
            <a:ln w="19050">
              <a:prstDash val="solid"/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2" name="TextBox 39"/>
            <p:cNvSpPr txBox="1">
              <a:spLocks noChangeArrowheads="1"/>
            </p:cNvSpPr>
            <p:nvPr/>
          </p:nvSpPr>
          <p:spPr bwMode="auto">
            <a:xfrm>
              <a:off x="7162800" y="2510135"/>
              <a:ext cx="37221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>
                  <a:solidFill>
                    <a:schemeClr val="tx1"/>
                  </a:solidFill>
                </a:rPr>
                <a:t>P</a:t>
              </a:r>
              <a:endParaRPr lang="zh-CN" altLang="en-US" sz="2400">
                <a:solidFill>
                  <a:schemeClr val="tx1"/>
                </a:solidFill>
              </a:endParaRPr>
            </a:p>
          </p:txBody>
        </p:sp>
      </p:grpSp>
      <p:graphicFrame>
        <p:nvGraphicFramePr>
          <p:cNvPr id="24" name="Object 6"/>
          <p:cNvGraphicFramePr>
            <a:graphicFrameLocks noChangeAspect="1"/>
          </p:cNvGraphicFramePr>
          <p:nvPr/>
        </p:nvGraphicFramePr>
        <p:xfrm>
          <a:off x="304800" y="3352800"/>
          <a:ext cx="2717800" cy="693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80" name="Equation" r:id="rId7" imgW="23774400" imgH="6096000" progId="Equation.DSMT4">
                  <p:embed/>
                </p:oleObj>
              </mc:Choice>
              <mc:Fallback>
                <p:oleObj name="Equation" r:id="rId7" imgW="23774400" imgH="60960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3352800"/>
                        <a:ext cx="2717800" cy="6937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7"/>
          <p:cNvGraphicFramePr>
            <a:graphicFrameLocks noChangeAspect="1"/>
          </p:cNvGraphicFramePr>
          <p:nvPr/>
        </p:nvGraphicFramePr>
        <p:xfrm>
          <a:off x="3352800" y="3352800"/>
          <a:ext cx="2751138" cy="69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81" name="Equation" r:id="rId9" imgW="24079200" imgH="6096000" progId="Equation.DSMT4">
                  <p:embed/>
                </p:oleObj>
              </mc:Choice>
              <mc:Fallback>
                <p:oleObj name="Equation" r:id="rId9" imgW="24079200" imgH="60960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2800" y="3352800"/>
                        <a:ext cx="2751138" cy="692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8"/>
          <p:cNvGraphicFramePr>
            <a:graphicFrameLocks noChangeAspect="1"/>
          </p:cNvGraphicFramePr>
          <p:nvPr/>
        </p:nvGraphicFramePr>
        <p:xfrm>
          <a:off x="6350000" y="3242604"/>
          <a:ext cx="2717800" cy="796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82" name="Equation" r:id="rId11" imgW="23774400" imgH="7010400" progId="Equation.DSMT4">
                  <p:embed/>
                </p:oleObj>
              </mc:Choice>
              <mc:Fallback>
                <p:oleObj name="Equation" r:id="rId11" imgW="23774400" imgH="7010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50000" y="3242604"/>
                        <a:ext cx="2717800" cy="796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4"/>
          <p:cNvGraphicFramePr>
            <a:graphicFrameLocks noChangeAspect="1"/>
          </p:cNvGraphicFramePr>
          <p:nvPr/>
        </p:nvGraphicFramePr>
        <p:xfrm>
          <a:off x="1343025" y="4737100"/>
          <a:ext cx="2601913" cy="1404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83" name="公式" r:id="rId13" imgW="18592800" imgH="10058400" progId="Equation.3">
                  <p:embed/>
                </p:oleObj>
              </mc:Choice>
              <mc:Fallback>
                <p:oleObj name="公式" r:id="rId13" imgW="18592800" imgH="10058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43025" y="4737100"/>
                        <a:ext cx="2601913" cy="14049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5"/>
          <p:cNvGraphicFramePr>
            <a:graphicFrameLocks noChangeAspect="1"/>
          </p:cNvGraphicFramePr>
          <p:nvPr/>
        </p:nvGraphicFramePr>
        <p:xfrm>
          <a:off x="4006850" y="5094288"/>
          <a:ext cx="2301875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84" name="公式" r:id="rId15" imgW="16459200" imgH="5181600" progId="Equation.3">
                  <p:embed/>
                </p:oleObj>
              </mc:Choice>
              <mc:Fallback>
                <p:oleObj name="公式" r:id="rId15" imgW="16459200" imgH="5181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06850" y="5094288"/>
                        <a:ext cx="2301875" cy="723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矩形 44"/>
          <p:cNvSpPr>
            <a:spLocks noChangeArrowheads="1"/>
          </p:cNvSpPr>
          <p:nvPr/>
        </p:nvSpPr>
        <p:spPr bwMode="auto">
          <a:xfrm>
            <a:off x="4572000" y="4038600"/>
            <a:ext cx="36861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则（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zh-CN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）式可化为：</a:t>
            </a:r>
            <a:endParaRPr lang="zh-CN" altLang="en-US" sz="5400" dirty="0">
              <a:solidFill>
                <a:srgbClr val="000000"/>
              </a:solidFill>
            </a:endParaRPr>
          </a:p>
        </p:txBody>
      </p:sp>
      <p:sp>
        <p:nvSpPr>
          <p:cNvPr id="30" name="矩形 45"/>
          <p:cNvSpPr>
            <a:spLocks noChangeArrowheads="1"/>
          </p:cNvSpPr>
          <p:nvPr/>
        </p:nvSpPr>
        <p:spPr bwMode="auto">
          <a:xfrm>
            <a:off x="3848686" y="719796"/>
            <a:ext cx="12144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（</a:t>
            </a:r>
            <a:r>
              <a:rPr lang="en-US" altLang="zh-CN" dirty="0">
                <a:solidFill>
                  <a:srgbClr val="000000"/>
                </a:solidFill>
                <a:cs typeface="Times New Roman" panose="02020603050405020304" pitchFamily="18" charset="0"/>
              </a:rPr>
              <a:t>1</a:t>
            </a:r>
            <a:r>
              <a:rPr lang="zh-CN" altLang="en-US" dirty="0">
                <a:solidFill>
                  <a:srgbClr val="000000"/>
                </a:solidFill>
                <a:cs typeface="Times New Roman" panose="02020603050405020304" pitchFamily="18" charset="0"/>
              </a:rPr>
              <a:t>）</a:t>
            </a:r>
            <a:endParaRPr lang="zh-CN" altLang="en-US" dirty="0"/>
          </a:p>
        </p:txBody>
      </p:sp>
      <p:sp>
        <p:nvSpPr>
          <p:cNvPr id="31" name="矩形 45"/>
          <p:cNvSpPr>
            <a:spLocks noChangeArrowheads="1"/>
          </p:cNvSpPr>
          <p:nvPr/>
        </p:nvSpPr>
        <p:spPr bwMode="auto">
          <a:xfrm>
            <a:off x="6729772" y="5095853"/>
            <a:ext cx="12144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（</a:t>
            </a:r>
            <a:r>
              <a:rPr lang="en-US" altLang="zh-CN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2</a:t>
            </a:r>
            <a:r>
              <a:rPr lang="zh-CN" altLang="en-US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）</a:t>
            </a:r>
            <a:endParaRPr lang="zh-CN" altLang="en-US" dirty="0"/>
          </a:p>
        </p:txBody>
      </p:sp>
      <p:grpSp>
        <p:nvGrpSpPr>
          <p:cNvPr id="32" name="组合 31"/>
          <p:cNvGrpSpPr/>
          <p:nvPr/>
        </p:nvGrpSpPr>
        <p:grpSpPr>
          <a:xfrm>
            <a:off x="426720" y="3953510"/>
            <a:ext cx="3700145" cy="796290"/>
            <a:chOff x="672" y="6226"/>
            <a:chExt cx="5827" cy="1254"/>
          </a:xfrm>
        </p:grpSpPr>
        <p:sp>
          <p:nvSpPr>
            <p:cNvPr id="33" name="Rectangle 7"/>
            <p:cNvSpPr>
              <a:spLocks noChangeArrowheads="1"/>
            </p:cNvSpPr>
            <p:nvPr/>
          </p:nvSpPr>
          <p:spPr bwMode="auto">
            <a:xfrm>
              <a:off x="672" y="6394"/>
              <a:ext cx="1972" cy="9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</a:pPr>
              <a:r>
                <a:rPr lang="zh-CN" altLang="en-US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令</a:t>
              </a:r>
              <a:r>
                <a:rPr lang="en-US" altLang="zh-CN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b=</a:t>
              </a:r>
              <a:r>
                <a:rPr lang="zh-CN" altLang="en-US" dirty="0">
                  <a:solidFill>
                    <a:srgbClr val="000000"/>
                  </a:solidFill>
                  <a:cs typeface="Times New Roman" panose="02020603050405020304" pitchFamily="18" charset="0"/>
                </a:rPr>
                <a:t>  </a:t>
              </a:r>
              <a:endParaRPr lang="zh-CN" altLang="en-US" sz="5400" dirty="0">
                <a:solidFill>
                  <a:srgbClr val="000000"/>
                </a:solidFill>
              </a:endParaRPr>
            </a:p>
          </p:txBody>
        </p:sp>
        <p:graphicFrame>
          <p:nvGraphicFramePr>
            <p:cNvPr id="34" name="Object 8"/>
            <p:cNvGraphicFramePr>
              <a:graphicFrameLocks noChangeAspect="1"/>
            </p:cNvGraphicFramePr>
            <p:nvPr/>
          </p:nvGraphicFramePr>
          <p:xfrm>
            <a:off x="2219" y="6226"/>
            <a:ext cx="4280" cy="125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585" name="Equation" r:id="rId17" imgW="23774400" imgH="7010400" progId="Equation.DSMT4">
                    <p:embed/>
                  </p:oleObj>
                </mc:Choice>
                <mc:Fallback>
                  <p:oleObj name="Equation" r:id="rId17" imgW="23774400" imgH="701040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219" y="6226"/>
                          <a:ext cx="4280" cy="125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5" name="文本框 34"/>
          <p:cNvSpPr txBox="1"/>
          <p:nvPr/>
        </p:nvSpPr>
        <p:spPr>
          <a:xfrm>
            <a:off x="7435516" y="2018333"/>
            <a:ext cx="3489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</a:rPr>
              <a:t>c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587916" y="1316497"/>
            <a:ext cx="3489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</a:rPr>
              <a:t>a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801853" y="1468897"/>
            <a:ext cx="3489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</a:rPr>
              <a:t>b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7407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1" grpId="0"/>
      <p:bldP spid="35" grpId="0"/>
      <p:bldP spid="36" grpId="0"/>
      <p:bldP spid="3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9"/>
          <p:cNvGrpSpPr/>
          <p:nvPr/>
        </p:nvGrpSpPr>
        <p:grpSpPr bwMode="auto">
          <a:xfrm>
            <a:off x="323850" y="3143584"/>
            <a:ext cx="9144000" cy="3646488"/>
            <a:chOff x="0" y="4033782"/>
            <a:chExt cx="12192000" cy="2824216"/>
          </a:xfrm>
          <a:solidFill>
            <a:srgbClr val="339933"/>
          </a:solidFill>
        </p:grpSpPr>
        <p:sp>
          <p:nvSpPr>
            <p:cNvPr id="3" name="Freeform 356"/>
            <p:cNvSpPr/>
            <p:nvPr/>
          </p:nvSpPr>
          <p:spPr bwMode="auto">
            <a:xfrm>
              <a:off x="1634067" y="4033782"/>
              <a:ext cx="546100" cy="319676"/>
            </a:xfrm>
            <a:custGeom>
              <a:avLst/>
              <a:gdLst>
                <a:gd name="T0" fmla="*/ 74 w 94"/>
                <a:gd name="T1" fmla="*/ 18 h 55"/>
                <a:gd name="T2" fmla="*/ 68 w 94"/>
                <a:gd name="T3" fmla="*/ 19 h 55"/>
                <a:gd name="T4" fmla="*/ 70 w 94"/>
                <a:gd name="T5" fmla="*/ 13 h 55"/>
                <a:gd name="T6" fmla="*/ 49 w 94"/>
                <a:gd name="T7" fmla="*/ 0 h 55"/>
                <a:gd name="T8" fmla="*/ 27 w 94"/>
                <a:gd name="T9" fmla="*/ 13 h 55"/>
                <a:gd name="T10" fmla="*/ 27 w 94"/>
                <a:gd name="T11" fmla="*/ 16 h 55"/>
                <a:gd name="T12" fmla="*/ 23 w 94"/>
                <a:gd name="T13" fmla="*/ 16 h 55"/>
                <a:gd name="T14" fmla="*/ 0 w 94"/>
                <a:gd name="T15" fmla="*/ 35 h 55"/>
                <a:gd name="T16" fmla="*/ 23 w 94"/>
                <a:gd name="T17" fmla="*/ 55 h 55"/>
                <a:gd name="T18" fmla="*/ 37 w 94"/>
                <a:gd name="T19" fmla="*/ 51 h 55"/>
                <a:gd name="T20" fmla="*/ 47 w 94"/>
                <a:gd name="T21" fmla="*/ 53 h 55"/>
                <a:gd name="T22" fmla="*/ 61 w 94"/>
                <a:gd name="T23" fmla="*/ 49 h 55"/>
                <a:gd name="T24" fmla="*/ 74 w 94"/>
                <a:gd name="T25" fmla="*/ 54 h 55"/>
                <a:gd name="T26" fmla="*/ 94 w 94"/>
                <a:gd name="T27" fmla="*/ 36 h 55"/>
                <a:gd name="T28" fmla="*/ 74 w 94"/>
                <a:gd name="T29" fmla="*/ 1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4" h="55">
                  <a:moveTo>
                    <a:pt x="74" y="18"/>
                  </a:moveTo>
                  <a:cubicBezTo>
                    <a:pt x="72" y="18"/>
                    <a:pt x="70" y="18"/>
                    <a:pt x="68" y="19"/>
                  </a:cubicBezTo>
                  <a:cubicBezTo>
                    <a:pt x="70" y="17"/>
                    <a:pt x="70" y="15"/>
                    <a:pt x="70" y="13"/>
                  </a:cubicBezTo>
                  <a:cubicBezTo>
                    <a:pt x="70" y="6"/>
                    <a:pt x="61" y="0"/>
                    <a:pt x="49" y="0"/>
                  </a:cubicBezTo>
                  <a:cubicBezTo>
                    <a:pt x="37" y="0"/>
                    <a:pt x="27" y="6"/>
                    <a:pt x="27" y="13"/>
                  </a:cubicBezTo>
                  <a:cubicBezTo>
                    <a:pt x="27" y="14"/>
                    <a:pt x="27" y="15"/>
                    <a:pt x="27" y="16"/>
                  </a:cubicBezTo>
                  <a:cubicBezTo>
                    <a:pt x="26" y="16"/>
                    <a:pt x="24" y="16"/>
                    <a:pt x="23" y="16"/>
                  </a:cubicBezTo>
                  <a:cubicBezTo>
                    <a:pt x="10" y="16"/>
                    <a:pt x="0" y="24"/>
                    <a:pt x="0" y="35"/>
                  </a:cubicBezTo>
                  <a:cubicBezTo>
                    <a:pt x="0" y="46"/>
                    <a:pt x="10" y="55"/>
                    <a:pt x="23" y="55"/>
                  </a:cubicBezTo>
                  <a:cubicBezTo>
                    <a:pt x="28" y="55"/>
                    <a:pt x="33" y="54"/>
                    <a:pt x="37" y="51"/>
                  </a:cubicBezTo>
                  <a:cubicBezTo>
                    <a:pt x="40" y="52"/>
                    <a:pt x="43" y="53"/>
                    <a:pt x="47" y="53"/>
                  </a:cubicBezTo>
                  <a:cubicBezTo>
                    <a:pt x="52" y="53"/>
                    <a:pt x="57" y="52"/>
                    <a:pt x="61" y="49"/>
                  </a:cubicBezTo>
                  <a:cubicBezTo>
                    <a:pt x="64" y="52"/>
                    <a:pt x="69" y="54"/>
                    <a:pt x="74" y="54"/>
                  </a:cubicBezTo>
                  <a:cubicBezTo>
                    <a:pt x="85" y="54"/>
                    <a:pt x="94" y="46"/>
                    <a:pt x="94" y="36"/>
                  </a:cubicBezTo>
                  <a:cubicBezTo>
                    <a:pt x="94" y="26"/>
                    <a:pt x="85" y="18"/>
                    <a:pt x="74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4" name="Freeform 361"/>
            <p:cNvSpPr/>
            <p:nvPr/>
          </p:nvSpPr>
          <p:spPr bwMode="auto">
            <a:xfrm>
              <a:off x="3767667" y="4033782"/>
              <a:ext cx="546100" cy="319676"/>
            </a:xfrm>
            <a:custGeom>
              <a:avLst/>
              <a:gdLst>
                <a:gd name="T0" fmla="*/ 74 w 94"/>
                <a:gd name="T1" fmla="*/ 18 h 55"/>
                <a:gd name="T2" fmla="*/ 68 w 94"/>
                <a:gd name="T3" fmla="*/ 19 h 55"/>
                <a:gd name="T4" fmla="*/ 70 w 94"/>
                <a:gd name="T5" fmla="*/ 13 h 55"/>
                <a:gd name="T6" fmla="*/ 48 w 94"/>
                <a:gd name="T7" fmla="*/ 0 h 55"/>
                <a:gd name="T8" fmla="*/ 26 w 94"/>
                <a:gd name="T9" fmla="*/ 13 h 55"/>
                <a:gd name="T10" fmla="*/ 27 w 94"/>
                <a:gd name="T11" fmla="*/ 16 h 55"/>
                <a:gd name="T12" fmla="*/ 22 w 94"/>
                <a:gd name="T13" fmla="*/ 16 h 55"/>
                <a:gd name="T14" fmla="*/ 0 w 94"/>
                <a:gd name="T15" fmla="*/ 35 h 55"/>
                <a:gd name="T16" fmla="*/ 22 w 94"/>
                <a:gd name="T17" fmla="*/ 55 h 55"/>
                <a:gd name="T18" fmla="*/ 36 w 94"/>
                <a:gd name="T19" fmla="*/ 51 h 55"/>
                <a:gd name="T20" fmla="*/ 47 w 94"/>
                <a:gd name="T21" fmla="*/ 53 h 55"/>
                <a:gd name="T22" fmla="*/ 60 w 94"/>
                <a:gd name="T23" fmla="*/ 49 h 55"/>
                <a:gd name="T24" fmla="*/ 74 w 94"/>
                <a:gd name="T25" fmla="*/ 54 h 55"/>
                <a:gd name="T26" fmla="*/ 94 w 94"/>
                <a:gd name="T27" fmla="*/ 36 h 55"/>
                <a:gd name="T28" fmla="*/ 74 w 94"/>
                <a:gd name="T29" fmla="*/ 1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4" h="55">
                  <a:moveTo>
                    <a:pt x="74" y="18"/>
                  </a:moveTo>
                  <a:cubicBezTo>
                    <a:pt x="72" y="18"/>
                    <a:pt x="70" y="18"/>
                    <a:pt x="68" y="19"/>
                  </a:cubicBezTo>
                  <a:cubicBezTo>
                    <a:pt x="69" y="17"/>
                    <a:pt x="70" y="15"/>
                    <a:pt x="70" y="13"/>
                  </a:cubicBezTo>
                  <a:cubicBezTo>
                    <a:pt x="70" y="6"/>
                    <a:pt x="60" y="0"/>
                    <a:pt x="48" y="0"/>
                  </a:cubicBezTo>
                  <a:cubicBezTo>
                    <a:pt x="36" y="0"/>
                    <a:pt x="26" y="6"/>
                    <a:pt x="26" y="13"/>
                  </a:cubicBezTo>
                  <a:cubicBezTo>
                    <a:pt x="26" y="14"/>
                    <a:pt x="27" y="15"/>
                    <a:pt x="27" y="16"/>
                  </a:cubicBezTo>
                  <a:cubicBezTo>
                    <a:pt x="25" y="16"/>
                    <a:pt x="24" y="16"/>
                    <a:pt x="22" y="16"/>
                  </a:cubicBezTo>
                  <a:cubicBezTo>
                    <a:pt x="10" y="16"/>
                    <a:pt x="0" y="24"/>
                    <a:pt x="0" y="35"/>
                  </a:cubicBezTo>
                  <a:cubicBezTo>
                    <a:pt x="0" y="46"/>
                    <a:pt x="10" y="55"/>
                    <a:pt x="22" y="55"/>
                  </a:cubicBezTo>
                  <a:cubicBezTo>
                    <a:pt x="28" y="55"/>
                    <a:pt x="32" y="54"/>
                    <a:pt x="36" y="51"/>
                  </a:cubicBezTo>
                  <a:cubicBezTo>
                    <a:pt x="39" y="52"/>
                    <a:pt x="43" y="53"/>
                    <a:pt x="47" y="53"/>
                  </a:cubicBezTo>
                  <a:cubicBezTo>
                    <a:pt x="52" y="53"/>
                    <a:pt x="57" y="52"/>
                    <a:pt x="60" y="49"/>
                  </a:cubicBezTo>
                  <a:cubicBezTo>
                    <a:pt x="64" y="52"/>
                    <a:pt x="68" y="54"/>
                    <a:pt x="74" y="54"/>
                  </a:cubicBezTo>
                  <a:cubicBezTo>
                    <a:pt x="85" y="54"/>
                    <a:pt x="94" y="46"/>
                    <a:pt x="94" y="36"/>
                  </a:cubicBezTo>
                  <a:cubicBezTo>
                    <a:pt x="94" y="26"/>
                    <a:pt x="85" y="18"/>
                    <a:pt x="74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5" name="Freeform 366"/>
            <p:cNvSpPr/>
            <p:nvPr/>
          </p:nvSpPr>
          <p:spPr bwMode="auto">
            <a:xfrm>
              <a:off x="5782733" y="4033782"/>
              <a:ext cx="543984" cy="319676"/>
            </a:xfrm>
            <a:custGeom>
              <a:avLst/>
              <a:gdLst>
                <a:gd name="T0" fmla="*/ 74 w 94"/>
                <a:gd name="T1" fmla="*/ 18 h 55"/>
                <a:gd name="T2" fmla="*/ 68 w 94"/>
                <a:gd name="T3" fmla="*/ 19 h 55"/>
                <a:gd name="T4" fmla="*/ 70 w 94"/>
                <a:gd name="T5" fmla="*/ 13 h 55"/>
                <a:gd name="T6" fmla="*/ 49 w 94"/>
                <a:gd name="T7" fmla="*/ 0 h 55"/>
                <a:gd name="T8" fmla="*/ 27 w 94"/>
                <a:gd name="T9" fmla="*/ 13 h 55"/>
                <a:gd name="T10" fmla="*/ 27 w 94"/>
                <a:gd name="T11" fmla="*/ 16 h 55"/>
                <a:gd name="T12" fmla="*/ 23 w 94"/>
                <a:gd name="T13" fmla="*/ 16 h 55"/>
                <a:gd name="T14" fmla="*/ 0 w 94"/>
                <a:gd name="T15" fmla="*/ 35 h 55"/>
                <a:gd name="T16" fmla="*/ 23 w 94"/>
                <a:gd name="T17" fmla="*/ 55 h 55"/>
                <a:gd name="T18" fmla="*/ 37 w 94"/>
                <a:gd name="T19" fmla="*/ 51 h 55"/>
                <a:gd name="T20" fmla="*/ 47 w 94"/>
                <a:gd name="T21" fmla="*/ 53 h 55"/>
                <a:gd name="T22" fmla="*/ 61 w 94"/>
                <a:gd name="T23" fmla="*/ 49 h 55"/>
                <a:gd name="T24" fmla="*/ 74 w 94"/>
                <a:gd name="T25" fmla="*/ 54 h 55"/>
                <a:gd name="T26" fmla="*/ 94 w 94"/>
                <a:gd name="T27" fmla="*/ 36 h 55"/>
                <a:gd name="T28" fmla="*/ 74 w 94"/>
                <a:gd name="T29" fmla="*/ 1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4" h="55">
                  <a:moveTo>
                    <a:pt x="74" y="18"/>
                  </a:moveTo>
                  <a:cubicBezTo>
                    <a:pt x="72" y="18"/>
                    <a:pt x="70" y="18"/>
                    <a:pt x="68" y="19"/>
                  </a:cubicBezTo>
                  <a:cubicBezTo>
                    <a:pt x="70" y="17"/>
                    <a:pt x="70" y="15"/>
                    <a:pt x="70" y="13"/>
                  </a:cubicBezTo>
                  <a:cubicBezTo>
                    <a:pt x="70" y="6"/>
                    <a:pt x="61" y="0"/>
                    <a:pt x="49" y="0"/>
                  </a:cubicBezTo>
                  <a:cubicBezTo>
                    <a:pt x="37" y="0"/>
                    <a:pt x="27" y="6"/>
                    <a:pt x="27" y="13"/>
                  </a:cubicBezTo>
                  <a:cubicBezTo>
                    <a:pt x="27" y="14"/>
                    <a:pt x="27" y="15"/>
                    <a:pt x="27" y="16"/>
                  </a:cubicBezTo>
                  <a:cubicBezTo>
                    <a:pt x="26" y="16"/>
                    <a:pt x="24" y="16"/>
                    <a:pt x="23" y="16"/>
                  </a:cubicBezTo>
                  <a:cubicBezTo>
                    <a:pt x="11" y="16"/>
                    <a:pt x="0" y="24"/>
                    <a:pt x="0" y="35"/>
                  </a:cubicBezTo>
                  <a:cubicBezTo>
                    <a:pt x="0" y="46"/>
                    <a:pt x="11" y="55"/>
                    <a:pt x="23" y="55"/>
                  </a:cubicBezTo>
                  <a:cubicBezTo>
                    <a:pt x="28" y="55"/>
                    <a:pt x="33" y="54"/>
                    <a:pt x="37" y="51"/>
                  </a:cubicBezTo>
                  <a:cubicBezTo>
                    <a:pt x="40" y="52"/>
                    <a:pt x="43" y="53"/>
                    <a:pt x="47" y="53"/>
                  </a:cubicBezTo>
                  <a:cubicBezTo>
                    <a:pt x="52" y="53"/>
                    <a:pt x="57" y="52"/>
                    <a:pt x="61" y="49"/>
                  </a:cubicBezTo>
                  <a:cubicBezTo>
                    <a:pt x="64" y="52"/>
                    <a:pt x="69" y="54"/>
                    <a:pt x="74" y="54"/>
                  </a:cubicBezTo>
                  <a:cubicBezTo>
                    <a:pt x="85" y="54"/>
                    <a:pt x="94" y="46"/>
                    <a:pt x="94" y="36"/>
                  </a:cubicBezTo>
                  <a:cubicBezTo>
                    <a:pt x="94" y="26"/>
                    <a:pt x="85" y="18"/>
                    <a:pt x="74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6" name="Freeform 376"/>
            <p:cNvSpPr/>
            <p:nvPr/>
          </p:nvSpPr>
          <p:spPr bwMode="auto">
            <a:xfrm>
              <a:off x="7956551" y="4033782"/>
              <a:ext cx="543983" cy="319676"/>
            </a:xfrm>
            <a:custGeom>
              <a:avLst/>
              <a:gdLst>
                <a:gd name="T0" fmla="*/ 74 w 94"/>
                <a:gd name="T1" fmla="*/ 18 h 55"/>
                <a:gd name="T2" fmla="*/ 68 w 94"/>
                <a:gd name="T3" fmla="*/ 19 h 55"/>
                <a:gd name="T4" fmla="*/ 70 w 94"/>
                <a:gd name="T5" fmla="*/ 13 h 55"/>
                <a:gd name="T6" fmla="*/ 48 w 94"/>
                <a:gd name="T7" fmla="*/ 0 h 55"/>
                <a:gd name="T8" fmla="*/ 26 w 94"/>
                <a:gd name="T9" fmla="*/ 13 h 55"/>
                <a:gd name="T10" fmla="*/ 27 w 94"/>
                <a:gd name="T11" fmla="*/ 16 h 55"/>
                <a:gd name="T12" fmla="*/ 22 w 94"/>
                <a:gd name="T13" fmla="*/ 16 h 55"/>
                <a:gd name="T14" fmla="*/ 0 w 94"/>
                <a:gd name="T15" fmla="*/ 35 h 55"/>
                <a:gd name="T16" fmla="*/ 22 w 94"/>
                <a:gd name="T17" fmla="*/ 55 h 55"/>
                <a:gd name="T18" fmla="*/ 36 w 94"/>
                <a:gd name="T19" fmla="*/ 51 h 55"/>
                <a:gd name="T20" fmla="*/ 47 w 94"/>
                <a:gd name="T21" fmla="*/ 53 h 55"/>
                <a:gd name="T22" fmla="*/ 60 w 94"/>
                <a:gd name="T23" fmla="*/ 49 h 55"/>
                <a:gd name="T24" fmla="*/ 74 w 94"/>
                <a:gd name="T25" fmla="*/ 54 h 55"/>
                <a:gd name="T26" fmla="*/ 94 w 94"/>
                <a:gd name="T27" fmla="*/ 36 h 55"/>
                <a:gd name="T28" fmla="*/ 74 w 94"/>
                <a:gd name="T29" fmla="*/ 1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4" h="55">
                  <a:moveTo>
                    <a:pt x="74" y="18"/>
                  </a:moveTo>
                  <a:cubicBezTo>
                    <a:pt x="72" y="18"/>
                    <a:pt x="70" y="18"/>
                    <a:pt x="68" y="19"/>
                  </a:cubicBezTo>
                  <a:cubicBezTo>
                    <a:pt x="69" y="17"/>
                    <a:pt x="70" y="15"/>
                    <a:pt x="70" y="13"/>
                  </a:cubicBezTo>
                  <a:cubicBezTo>
                    <a:pt x="70" y="6"/>
                    <a:pt x="60" y="0"/>
                    <a:pt x="48" y="0"/>
                  </a:cubicBezTo>
                  <a:cubicBezTo>
                    <a:pt x="36" y="0"/>
                    <a:pt x="26" y="6"/>
                    <a:pt x="26" y="13"/>
                  </a:cubicBezTo>
                  <a:cubicBezTo>
                    <a:pt x="26" y="14"/>
                    <a:pt x="27" y="15"/>
                    <a:pt x="27" y="16"/>
                  </a:cubicBezTo>
                  <a:cubicBezTo>
                    <a:pt x="25" y="16"/>
                    <a:pt x="24" y="16"/>
                    <a:pt x="22" y="16"/>
                  </a:cubicBezTo>
                  <a:cubicBezTo>
                    <a:pt x="10" y="16"/>
                    <a:pt x="0" y="24"/>
                    <a:pt x="0" y="35"/>
                  </a:cubicBezTo>
                  <a:cubicBezTo>
                    <a:pt x="0" y="46"/>
                    <a:pt x="10" y="55"/>
                    <a:pt x="22" y="55"/>
                  </a:cubicBezTo>
                  <a:cubicBezTo>
                    <a:pt x="28" y="55"/>
                    <a:pt x="32" y="54"/>
                    <a:pt x="36" y="51"/>
                  </a:cubicBezTo>
                  <a:cubicBezTo>
                    <a:pt x="39" y="52"/>
                    <a:pt x="43" y="53"/>
                    <a:pt x="47" y="53"/>
                  </a:cubicBezTo>
                  <a:cubicBezTo>
                    <a:pt x="52" y="53"/>
                    <a:pt x="57" y="52"/>
                    <a:pt x="60" y="49"/>
                  </a:cubicBezTo>
                  <a:cubicBezTo>
                    <a:pt x="64" y="52"/>
                    <a:pt x="69" y="54"/>
                    <a:pt x="74" y="54"/>
                  </a:cubicBezTo>
                  <a:cubicBezTo>
                    <a:pt x="85" y="54"/>
                    <a:pt x="94" y="46"/>
                    <a:pt x="94" y="36"/>
                  </a:cubicBezTo>
                  <a:cubicBezTo>
                    <a:pt x="94" y="26"/>
                    <a:pt x="85" y="18"/>
                    <a:pt x="74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7" name="Freeform 382"/>
            <p:cNvSpPr/>
            <p:nvPr/>
          </p:nvSpPr>
          <p:spPr bwMode="auto">
            <a:xfrm>
              <a:off x="10113433" y="4033782"/>
              <a:ext cx="539751" cy="319676"/>
            </a:xfrm>
            <a:custGeom>
              <a:avLst/>
              <a:gdLst>
                <a:gd name="T0" fmla="*/ 73 w 93"/>
                <a:gd name="T1" fmla="*/ 18 h 55"/>
                <a:gd name="T2" fmla="*/ 67 w 93"/>
                <a:gd name="T3" fmla="*/ 19 h 55"/>
                <a:gd name="T4" fmla="*/ 69 w 93"/>
                <a:gd name="T5" fmla="*/ 13 h 55"/>
                <a:gd name="T6" fmla="*/ 48 w 93"/>
                <a:gd name="T7" fmla="*/ 0 h 55"/>
                <a:gd name="T8" fmla="*/ 26 w 93"/>
                <a:gd name="T9" fmla="*/ 13 h 55"/>
                <a:gd name="T10" fmla="*/ 26 w 93"/>
                <a:gd name="T11" fmla="*/ 16 h 55"/>
                <a:gd name="T12" fmla="*/ 22 w 93"/>
                <a:gd name="T13" fmla="*/ 16 h 55"/>
                <a:gd name="T14" fmla="*/ 0 w 93"/>
                <a:gd name="T15" fmla="*/ 35 h 55"/>
                <a:gd name="T16" fmla="*/ 22 w 93"/>
                <a:gd name="T17" fmla="*/ 55 h 55"/>
                <a:gd name="T18" fmla="*/ 36 w 93"/>
                <a:gd name="T19" fmla="*/ 51 h 55"/>
                <a:gd name="T20" fmla="*/ 46 w 93"/>
                <a:gd name="T21" fmla="*/ 53 h 55"/>
                <a:gd name="T22" fmla="*/ 60 w 93"/>
                <a:gd name="T23" fmla="*/ 49 h 55"/>
                <a:gd name="T24" fmla="*/ 73 w 93"/>
                <a:gd name="T25" fmla="*/ 54 h 55"/>
                <a:gd name="T26" fmla="*/ 93 w 93"/>
                <a:gd name="T27" fmla="*/ 36 h 55"/>
                <a:gd name="T28" fmla="*/ 73 w 93"/>
                <a:gd name="T29" fmla="*/ 1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3" h="55">
                  <a:moveTo>
                    <a:pt x="73" y="18"/>
                  </a:moveTo>
                  <a:cubicBezTo>
                    <a:pt x="71" y="18"/>
                    <a:pt x="69" y="18"/>
                    <a:pt x="67" y="19"/>
                  </a:cubicBezTo>
                  <a:cubicBezTo>
                    <a:pt x="69" y="17"/>
                    <a:pt x="69" y="15"/>
                    <a:pt x="69" y="13"/>
                  </a:cubicBezTo>
                  <a:cubicBezTo>
                    <a:pt x="69" y="6"/>
                    <a:pt x="60" y="0"/>
                    <a:pt x="48" y="0"/>
                  </a:cubicBezTo>
                  <a:cubicBezTo>
                    <a:pt x="36" y="0"/>
                    <a:pt x="26" y="6"/>
                    <a:pt x="26" y="13"/>
                  </a:cubicBezTo>
                  <a:cubicBezTo>
                    <a:pt x="26" y="14"/>
                    <a:pt x="26" y="15"/>
                    <a:pt x="26" y="16"/>
                  </a:cubicBezTo>
                  <a:cubicBezTo>
                    <a:pt x="25" y="16"/>
                    <a:pt x="23" y="16"/>
                    <a:pt x="22" y="16"/>
                  </a:cubicBezTo>
                  <a:cubicBezTo>
                    <a:pt x="10" y="16"/>
                    <a:pt x="0" y="24"/>
                    <a:pt x="0" y="35"/>
                  </a:cubicBezTo>
                  <a:cubicBezTo>
                    <a:pt x="0" y="46"/>
                    <a:pt x="10" y="55"/>
                    <a:pt x="22" y="55"/>
                  </a:cubicBezTo>
                  <a:cubicBezTo>
                    <a:pt x="27" y="55"/>
                    <a:pt x="32" y="54"/>
                    <a:pt x="36" y="51"/>
                  </a:cubicBezTo>
                  <a:cubicBezTo>
                    <a:pt x="39" y="52"/>
                    <a:pt x="42" y="53"/>
                    <a:pt x="46" y="53"/>
                  </a:cubicBezTo>
                  <a:cubicBezTo>
                    <a:pt x="51" y="53"/>
                    <a:pt x="56" y="52"/>
                    <a:pt x="60" y="49"/>
                  </a:cubicBezTo>
                  <a:cubicBezTo>
                    <a:pt x="63" y="52"/>
                    <a:pt x="68" y="54"/>
                    <a:pt x="73" y="54"/>
                  </a:cubicBezTo>
                  <a:cubicBezTo>
                    <a:pt x="84" y="54"/>
                    <a:pt x="93" y="46"/>
                    <a:pt x="93" y="36"/>
                  </a:cubicBezTo>
                  <a:cubicBezTo>
                    <a:pt x="93" y="26"/>
                    <a:pt x="84" y="18"/>
                    <a:pt x="73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8" name="Rectangle 72"/>
            <p:cNvSpPr/>
            <p:nvPr/>
          </p:nvSpPr>
          <p:spPr>
            <a:xfrm>
              <a:off x="0" y="4241572"/>
              <a:ext cx="12192000" cy="2616426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prstClr val="white"/>
                </a:solidFill>
              </a:endParaRPr>
            </a:p>
          </p:txBody>
        </p:sp>
      </p:grpSp>
      <p:sp>
        <p:nvSpPr>
          <p:cNvPr id="9" name="AutoShape 4" descr="ÊÖÓ°1"/>
          <p:cNvSpPr>
            <a:spLocks noChangeAspect="1" noChangeArrowheads="1"/>
          </p:cNvSpPr>
          <p:nvPr/>
        </p:nvSpPr>
        <p:spPr bwMode="auto">
          <a:xfrm>
            <a:off x="5362575" y="2433638"/>
            <a:ext cx="300038" cy="2809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>
              <a:spcBef>
                <a:spcPct val="50000"/>
              </a:spcBef>
            </a:pPr>
            <a:endParaRPr lang="zh-CN" altLang="zh-CN">
              <a:solidFill>
                <a:srgbClr val="8E163E"/>
              </a:solidFill>
            </a:endParaRPr>
          </a:p>
        </p:txBody>
      </p:sp>
      <p:sp>
        <p:nvSpPr>
          <p:cNvPr id="10" name="AutoShape 5" descr="ÊÖÓ°1"/>
          <p:cNvSpPr>
            <a:spLocks noChangeAspect="1" noChangeArrowheads="1"/>
          </p:cNvSpPr>
          <p:nvPr/>
        </p:nvSpPr>
        <p:spPr bwMode="auto">
          <a:xfrm>
            <a:off x="5362575" y="2433638"/>
            <a:ext cx="300038" cy="2809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>
              <a:spcBef>
                <a:spcPct val="50000"/>
              </a:spcBef>
            </a:pPr>
            <a:endParaRPr lang="zh-CN" altLang="zh-CN">
              <a:solidFill>
                <a:srgbClr val="8E163E"/>
              </a:solidFill>
            </a:endParaRPr>
          </a:p>
        </p:txBody>
      </p:sp>
      <p:sp>
        <p:nvSpPr>
          <p:cNvPr id="11" name="AutoShape 6" descr="ÊÖÓ°1"/>
          <p:cNvSpPr>
            <a:spLocks noChangeAspect="1" noChangeArrowheads="1"/>
          </p:cNvSpPr>
          <p:nvPr/>
        </p:nvSpPr>
        <p:spPr bwMode="auto">
          <a:xfrm>
            <a:off x="5362575" y="2433638"/>
            <a:ext cx="300038" cy="2809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>
              <a:spcBef>
                <a:spcPct val="50000"/>
              </a:spcBef>
            </a:pPr>
            <a:endParaRPr lang="zh-CN" altLang="zh-CN">
              <a:solidFill>
                <a:srgbClr val="8E163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23850" y="828910"/>
            <a:ext cx="7750426" cy="2314674"/>
          </a:xfrm>
          <a:prstGeom prst="rect">
            <a:avLst/>
          </a:prstGeom>
          <a:solidFill>
            <a:schemeClr val="bg1">
              <a:alpha val="46000"/>
            </a:schemeClr>
          </a:solidFill>
          <a:ln w="28575"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标准方程，体现数学式子的简洁美、对称美，内在的每一个字母</a:t>
            </a:r>
            <a:r>
              <a:rPr lang="en-US" altLang="zh-CN" sz="3600" b="1" dirty="0" err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a,b</a:t>
            </a:r>
            <a:r>
              <a:rPr lang="zh-CN" altLang="en-US" sz="36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都赋予它深刻的含义，最能直观体现参数几何意义，方便对椭圆的研究。</a:t>
            </a:r>
            <a:endParaRPr lang="zh-CN" altLang="zh-CN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323850" y="3392812"/>
            <a:ext cx="7750426" cy="34163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感悟：自信来源于对自我界限的清晰认识，更来源于自我进化和不断完善</a:t>
            </a:r>
            <a:r>
              <a:rPr lang="en-US" altLang="zh-CN" sz="36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6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比困难</a:t>
            </a:r>
            <a:r>
              <a:rPr lang="zh-CN" altLang="en-US" sz="36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多的永远是办法；温故而知新，强化知识的类比和迁移。大胆的猜想，小心</a:t>
            </a:r>
            <a:r>
              <a:rPr lang="zh-CN" altLang="en-US" sz="36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的求证，也是科学研究中</a:t>
            </a:r>
            <a:r>
              <a:rPr lang="zh-CN" altLang="en-US" sz="36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的重要方法</a:t>
            </a:r>
            <a:r>
              <a:rPr lang="zh-CN" altLang="en-US" sz="36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zh-CN" sz="3600" b="1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4" name="5ee04658a8626bd7b678e7812cc4eba9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277977" y="17693"/>
            <a:ext cx="3876174" cy="6840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035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video>
              <p:cMediaNode vol="80000">
                <p:cTn id="22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</p:childTnLst>
        </p:cTn>
      </p:par>
    </p:tnLst>
    <p:bldLst>
      <p:bldP spid="12" grpId="0" bldLvl="0" animBg="1"/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33399" y="3702026"/>
            <a:ext cx="8399585" cy="1547975"/>
          </a:xfrm>
          <a:prstGeom prst="roundRect">
            <a:avLst>
              <a:gd name="adj" fmla="val 4780"/>
            </a:avLst>
          </a:pr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圆角矩形 1"/>
          <p:cNvSpPr/>
          <p:nvPr/>
        </p:nvSpPr>
        <p:spPr>
          <a:xfrm>
            <a:off x="1528847" y="116900"/>
            <a:ext cx="5645675" cy="1502569"/>
          </a:xfrm>
          <a:prstGeom prst="roundRect">
            <a:avLst>
              <a:gd name="adj" fmla="val 4780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graphicFrame>
        <p:nvGraphicFramePr>
          <p:cNvPr id="4" name="Object 9"/>
          <p:cNvGraphicFramePr>
            <a:graphicFrameLocks noChangeAspect="1"/>
          </p:cNvGraphicFramePr>
          <p:nvPr/>
        </p:nvGraphicFramePr>
        <p:xfrm>
          <a:off x="1905000" y="172328"/>
          <a:ext cx="2601913" cy="1404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38" name="公式" r:id="rId3" imgW="18592800" imgH="10058400" progId="Equation.3">
                  <p:embed/>
                </p:oleObj>
              </mc:Choice>
              <mc:Fallback>
                <p:oleObj name="公式" r:id="rId3" imgW="18592800" imgH="10058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172328"/>
                        <a:ext cx="2601913" cy="14049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15"/>
          <p:cNvGraphicFramePr>
            <a:graphicFrameLocks noChangeAspect="1"/>
          </p:cNvGraphicFramePr>
          <p:nvPr/>
        </p:nvGraphicFramePr>
        <p:xfrm>
          <a:off x="4568825" y="529516"/>
          <a:ext cx="2301875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39" name="公式" r:id="rId5" imgW="16459200" imgH="5181600" progId="Equation.3">
                  <p:embed/>
                </p:oleObj>
              </mc:Choice>
              <mc:Fallback>
                <p:oleObj name="公式" r:id="rId5" imgW="16459200" imgH="5181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68825" y="529516"/>
                        <a:ext cx="2301875" cy="723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 Box 16"/>
          <p:cNvSpPr txBox="1">
            <a:spLocks noChangeArrowheads="1"/>
          </p:cNvSpPr>
          <p:nvPr/>
        </p:nvSpPr>
        <p:spPr bwMode="auto">
          <a:xfrm>
            <a:off x="533399" y="2452468"/>
            <a:ext cx="83340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zh-CN" altLang="en-US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总体印象：</a:t>
            </a:r>
            <a:r>
              <a:rPr kumimoji="0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对称、</a:t>
            </a:r>
            <a:r>
              <a:rPr kumimoji="0" lang="zh-CN" altLang="en-US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简洁</a:t>
            </a:r>
            <a:endParaRPr kumimoji="0" lang="zh-CN" altLang="en-US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Rectangle 17"/>
          <p:cNvSpPr>
            <a:spLocks noChangeArrowheads="1"/>
          </p:cNvSpPr>
          <p:nvPr/>
        </p:nvSpPr>
        <p:spPr bwMode="auto">
          <a:xfrm>
            <a:off x="609600" y="1699993"/>
            <a:ext cx="760336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0" lang="zh-CN" altLang="en-US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特   征：</a:t>
            </a:r>
            <a:r>
              <a:rPr kumimoji="0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方程的</a:t>
            </a:r>
            <a:r>
              <a:rPr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左边是平方和，右边是</a:t>
            </a:r>
            <a:r>
              <a:rPr lang="en-US" altLang="zh-CN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</a:p>
        </p:txBody>
      </p:sp>
      <p:sp>
        <p:nvSpPr>
          <p:cNvPr id="8" name="Text Box 19"/>
          <p:cNvSpPr txBox="1">
            <a:spLocks noChangeArrowheads="1"/>
          </p:cNvSpPr>
          <p:nvPr/>
        </p:nvSpPr>
        <p:spPr bwMode="auto">
          <a:xfrm>
            <a:off x="1883093" y="3835203"/>
            <a:ext cx="6983002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rgbClr val="2B8303">
                    <a:lumMod val="5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如果焦点在</a:t>
            </a:r>
            <a:r>
              <a:rPr lang="en-US" altLang="zh-CN" dirty="0">
                <a:solidFill>
                  <a:srgbClr val="2B8303">
                    <a:lumMod val="5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Y</a:t>
            </a:r>
            <a:r>
              <a:rPr lang="zh-CN" altLang="en-US" dirty="0">
                <a:solidFill>
                  <a:srgbClr val="2B8303">
                    <a:lumMod val="5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轴上，标准方程是什么呢？</a:t>
            </a:r>
          </a:p>
        </p:txBody>
      </p:sp>
      <p:graphicFrame>
        <p:nvGraphicFramePr>
          <p:cNvPr id="9" name="Object 20"/>
          <p:cNvGraphicFramePr>
            <a:graphicFrameLocks noChangeAspect="1"/>
          </p:cNvGraphicFramePr>
          <p:nvPr/>
        </p:nvGraphicFramePr>
        <p:xfrm>
          <a:off x="2320484" y="4514438"/>
          <a:ext cx="2430463" cy="1404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40" name="Equation" r:id="rId7" imgW="17373600" imgH="10058400" progId="Equation.DSMT4">
                  <p:embed/>
                </p:oleObj>
              </mc:Choice>
              <mc:Fallback>
                <p:oleObj name="Equation" r:id="rId7" imgW="17373600" imgH="10058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20484" y="4514438"/>
                        <a:ext cx="2430463" cy="14049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21"/>
          <p:cNvGraphicFramePr>
            <a:graphicFrameLocks noChangeAspect="1"/>
          </p:cNvGraphicFramePr>
          <p:nvPr/>
        </p:nvGraphicFramePr>
        <p:xfrm>
          <a:off x="4898584" y="4871626"/>
          <a:ext cx="2301875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41" name="公式" r:id="rId9" imgW="16459200" imgH="5181600" progId="Equation.3">
                  <p:embed/>
                </p:oleObj>
              </mc:Choice>
              <mc:Fallback>
                <p:oleObj name="公式" r:id="rId9" imgW="16459200" imgH="5181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98584" y="4871626"/>
                        <a:ext cx="2301875" cy="723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任意多边形 6"/>
          <p:cNvSpPr/>
          <p:nvPr/>
        </p:nvSpPr>
        <p:spPr>
          <a:xfrm flipH="1">
            <a:off x="290437" y="3548865"/>
            <a:ext cx="1830723" cy="152543"/>
          </a:xfrm>
          <a:custGeom>
            <a:avLst/>
            <a:gdLst>
              <a:gd name="connsiteX0" fmla="*/ 0 w 1512168"/>
              <a:gd name="connsiteY0" fmla="*/ 216000 h 216000"/>
              <a:gd name="connsiteX1" fmla="*/ 54000 w 1512168"/>
              <a:gd name="connsiteY1" fmla="*/ 0 h 216000"/>
              <a:gd name="connsiteX2" fmla="*/ 1512168 w 1512168"/>
              <a:gd name="connsiteY2" fmla="*/ 0 h 216000"/>
              <a:gd name="connsiteX3" fmla="*/ 1458168 w 1512168"/>
              <a:gd name="connsiteY3" fmla="*/ 216000 h 216000"/>
              <a:gd name="connsiteX4" fmla="*/ 0 w 1512168"/>
              <a:gd name="connsiteY4" fmla="*/ 216000 h 216000"/>
              <a:gd name="connsiteX0-1" fmla="*/ 0 w 1512168"/>
              <a:gd name="connsiteY0-2" fmla="*/ 216000 h 216024"/>
              <a:gd name="connsiteX1-3" fmla="*/ 54000 w 1512168"/>
              <a:gd name="connsiteY1-4" fmla="*/ 0 h 216024"/>
              <a:gd name="connsiteX2-5" fmla="*/ 1512168 w 1512168"/>
              <a:gd name="connsiteY2-6" fmla="*/ 0 h 216024"/>
              <a:gd name="connsiteX3-7" fmla="*/ 1368152 w 1512168"/>
              <a:gd name="connsiteY3-8" fmla="*/ 216024 h 216024"/>
              <a:gd name="connsiteX4-9" fmla="*/ 0 w 1512168"/>
              <a:gd name="connsiteY4-10" fmla="*/ 216000 h 216024"/>
              <a:gd name="connsiteX0-11" fmla="*/ 0 w 1512168"/>
              <a:gd name="connsiteY0-12" fmla="*/ 216000 h 216024"/>
              <a:gd name="connsiteX1-13" fmla="*/ 144016 w 1512168"/>
              <a:gd name="connsiteY1-14" fmla="*/ 0 h 216024"/>
              <a:gd name="connsiteX2-15" fmla="*/ 1512168 w 1512168"/>
              <a:gd name="connsiteY2-16" fmla="*/ 0 h 216024"/>
              <a:gd name="connsiteX3-17" fmla="*/ 1368152 w 1512168"/>
              <a:gd name="connsiteY3-18" fmla="*/ 216024 h 216024"/>
              <a:gd name="connsiteX4-19" fmla="*/ 0 w 1512168"/>
              <a:gd name="connsiteY4-20" fmla="*/ 216000 h 21602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512168" h="216024">
                <a:moveTo>
                  <a:pt x="0" y="216000"/>
                </a:moveTo>
                <a:lnTo>
                  <a:pt x="144016" y="0"/>
                </a:lnTo>
                <a:lnTo>
                  <a:pt x="1512168" y="0"/>
                </a:lnTo>
                <a:lnTo>
                  <a:pt x="1368152" y="216024"/>
                </a:lnTo>
                <a:lnTo>
                  <a:pt x="0" y="216000"/>
                </a:lnTo>
                <a:close/>
              </a:path>
            </a:pathLst>
          </a:custGeom>
          <a:solidFill>
            <a:srgbClr val="0026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流程图: 手动输入 11"/>
          <p:cNvSpPr/>
          <p:nvPr/>
        </p:nvSpPr>
        <p:spPr>
          <a:xfrm rot="5400000" flipH="1">
            <a:off x="611917" y="3227386"/>
            <a:ext cx="1013226" cy="1656184"/>
          </a:xfrm>
          <a:prstGeom prst="flowChartManualInput">
            <a:avLst/>
          </a:prstGeom>
          <a:solidFill>
            <a:srgbClr val="004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TextBox 8"/>
          <p:cNvSpPr txBox="1"/>
          <p:nvPr/>
        </p:nvSpPr>
        <p:spPr>
          <a:xfrm>
            <a:off x="456366" y="3726110"/>
            <a:ext cx="13649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423736" y="5914784"/>
            <a:ext cx="817746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FF0000"/>
                </a:solidFill>
              </a:rPr>
              <a:t>请同学们课后用另一种方法求得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8861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nodeType="clickPar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25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25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25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utoUpdateAnimBg="0"/>
      <p:bldP spid="7" grpId="0"/>
      <p:bldP spid="8" grpId="0"/>
      <p:bldP spid="11" grpId="0" bldLvl="0" animBg="1"/>
      <p:bldP spid="12" grpId="0" bldLvl="0" animBg="1"/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3" name="Group 63"/>
          <p:cNvGraphicFramePr>
            <a:graphicFrameLocks noGrp="1"/>
          </p:cNvGraphicFramePr>
          <p:nvPr/>
        </p:nvGraphicFramePr>
        <p:xfrm>
          <a:off x="0" y="1219200"/>
          <a:ext cx="9072563" cy="5575301"/>
        </p:xfrm>
        <a:graphic>
          <a:graphicData uri="http://schemas.openxmlformats.org/drawingml/2006/table">
            <a:tbl>
              <a:tblPr/>
              <a:tblGrid>
                <a:gridCol w="2303463"/>
                <a:gridCol w="3382962"/>
                <a:gridCol w="3386138"/>
              </a:tblGrid>
              <a:tr h="67468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椭圆的定义</a:t>
                      </a:r>
                      <a:endParaRPr kumimoji="0" lang="zh-CN" altLang="en-US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3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1441449">
                <a:tc>
                  <a:txBody>
                    <a:bodyPr/>
                    <a:lstStyle/>
                    <a:p>
                      <a:pPr marL="273050" marR="0" lvl="0" indent="-1206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图形</a:t>
                      </a:r>
                      <a:endParaRPr kumimoji="0" lang="zh-CN" altLang="en-US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3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33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33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33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2393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标准方程</a:t>
                      </a:r>
                      <a:endParaRPr kumimoji="0" lang="zh-CN" altLang="en-US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3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3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642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焦点坐标</a:t>
                      </a:r>
                      <a:endParaRPr kumimoji="0" lang="zh-CN" altLang="en-US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3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3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818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用</a:t>
                      </a:r>
                      <a:r>
                        <a:rPr kumimoji="0" lang="en-US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a</a:t>
                      </a:r>
                      <a:r>
                        <a:rPr kumimoji="0" lang="zh-CN" alt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，</a:t>
                      </a:r>
                      <a:r>
                        <a:rPr kumimoji="0" lang="en-US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b</a:t>
                      </a:r>
                      <a:r>
                        <a:rPr kumimoji="0" lang="zh-CN" alt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表示</a:t>
                      </a:r>
                      <a:r>
                        <a:rPr kumimoji="0" lang="en-US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c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33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1090613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焦点位置的</a:t>
                      </a: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判断</a:t>
                      </a:r>
                      <a:endParaRPr kumimoji="0" lang="zh-CN" altLang="en-US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3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   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Oval 31"/>
          <p:cNvSpPr>
            <a:spLocks noChangeArrowheads="1"/>
          </p:cNvSpPr>
          <p:nvPr/>
        </p:nvSpPr>
        <p:spPr bwMode="auto">
          <a:xfrm>
            <a:off x="7110413" y="3065463"/>
            <a:ext cx="76200" cy="76200"/>
          </a:xfrm>
          <a:prstGeom prst="ellipse">
            <a:avLst/>
          </a:prstGeom>
          <a:solidFill>
            <a:srgbClr val="333300"/>
          </a:solidFill>
          <a:ln w="9525" algn="ctr">
            <a:solidFill>
              <a:schemeClr val="tx1"/>
            </a:solidFill>
            <a:round/>
          </a:ln>
        </p:spPr>
        <p:txBody>
          <a:bodyPr anchor="ctr">
            <a:spAutoFit/>
          </a:bodyPr>
          <a:lstStyle>
            <a:lvl1pPr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5" name="Oval 32"/>
          <p:cNvSpPr>
            <a:spLocks noChangeArrowheads="1"/>
          </p:cNvSpPr>
          <p:nvPr/>
        </p:nvSpPr>
        <p:spPr bwMode="auto">
          <a:xfrm>
            <a:off x="7110413" y="2165350"/>
            <a:ext cx="76200" cy="76200"/>
          </a:xfrm>
          <a:prstGeom prst="ellipse">
            <a:avLst/>
          </a:prstGeom>
          <a:solidFill>
            <a:srgbClr val="333300"/>
          </a:solidFill>
          <a:ln w="9525" algn="ctr">
            <a:solidFill>
              <a:schemeClr val="tx1"/>
            </a:solidFill>
            <a:round/>
          </a:ln>
        </p:spPr>
        <p:txBody>
          <a:bodyPr anchor="ctr">
            <a:spAutoFit/>
          </a:bodyPr>
          <a:lstStyle>
            <a:lvl1pPr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grpSp>
        <p:nvGrpSpPr>
          <p:cNvPr id="6" name="Group 33"/>
          <p:cNvGrpSpPr/>
          <p:nvPr/>
        </p:nvGrpSpPr>
        <p:grpSpPr bwMode="auto">
          <a:xfrm>
            <a:off x="2701925" y="1893888"/>
            <a:ext cx="2292350" cy="1395412"/>
            <a:chOff x="1661" y="1196"/>
            <a:chExt cx="1444" cy="879"/>
          </a:xfrm>
        </p:grpSpPr>
        <p:sp>
          <p:nvSpPr>
            <p:cNvPr id="7" name="Oval 34"/>
            <p:cNvSpPr>
              <a:spLocks noChangeArrowheads="1"/>
            </p:cNvSpPr>
            <p:nvPr/>
          </p:nvSpPr>
          <p:spPr bwMode="auto">
            <a:xfrm flipV="1">
              <a:off x="1879" y="1648"/>
              <a:ext cx="48" cy="48"/>
            </a:xfrm>
            <a:prstGeom prst="ellipse">
              <a:avLst/>
            </a:prstGeom>
            <a:solidFill>
              <a:srgbClr val="333300"/>
            </a:solidFill>
            <a:ln w="9525" algn="ctr">
              <a:solidFill>
                <a:schemeClr val="tx1"/>
              </a:solidFill>
              <a:round/>
            </a:ln>
          </p:spPr>
          <p:txBody>
            <a:bodyPr anchor="ctr">
              <a:spAutoFit/>
            </a:bodyPr>
            <a:lstStyle>
              <a:lvl1pPr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grpSp>
          <p:nvGrpSpPr>
            <p:cNvPr id="8" name="Group 35"/>
            <p:cNvGrpSpPr/>
            <p:nvPr/>
          </p:nvGrpSpPr>
          <p:grpSpPr bwMode="auto">
            <a:xfrm>
              <a:off x="1661" y="1196"/>
              <a:ext cx="1444" cy="879"/>
              <a:chOff x="1661" y="1196"/>
              <a:chExt cx="1444" cy="879"/>
            </a:xfrm>
          </p:grpSpPr>
          <p:sp>
            <p:nvSpPr>
              <p:cNvPr id="9" name="Oval 36"/>
              <p:cNvSpPr>
                <a:spLocks noChangeArrowheads="1"/>
              </p:cNvSpPr>
              <p:nvPr/>
            </p:nvSpPr>
            <p:spPr bwMode="auto">
              <a:xfrm>
                <a:off x="1774" y="1338"/>
                <a:ext cx="1191" cy="652"/>
              </a:xfrm>
              <a:prstGeom prst="ellipse">
                <a:avLst/>
              </a:prstGeom>
              <a:noFill/>
              <a:ln w="9525" algn="ctr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0" name="Line 37"/>
              <p:cNvSpPr>
                <a:spLocks noChangeShapeType="1"/>
              </p:cNvSpPr>
              <p:nvPr/>
            </p:nvSpPr>
            <p:spPr bwMode="auto">
              <a:xfrm>
                <a:off x="1661" y="1678"/>
                <a:ext cx="144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1" name="Line 38"/>
              <p:cNvSpPr>
                <a:spLocks noChangeShapeType="1"/>
              </p:cNvSpPr>
              <p:nvPr/>
            </p:nvSpPr>
            <p:spPr bwMode="auto">
              <a:xfrm flipV="1">
                <a:off x="2370" y="1213"/>
                <a:ext cx="0" cy="86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2" name="Oval 39"/>
              <p:cNvSpPr>
                <a:spLocks noChangeArrowheads="1"/>
              </p:cNvSpPr>
              <p:nvPr/>
            </p:nvSpPr>
            <p:spPr bwMode="auto">
              <a:xfrm>
                <a:off x="2817" y="1648"/>
                <a:ext cx="48" cy="48"/>
              </a:xfrm>
              <a:prstGeom prst="ellipse">
                <a:avLst/>
              </a:prstGeom>
              <a:solidFill>
                <a:srgbClr val="333300"/>
              </a:solidFill>
              <a:ln w="9525" algn="ctr">
                <a:solidFill>
                  <a:schemeClr val="tx1"/>
                </a:solidFill>
                <a:round/>
              </a:ln>
            </p:spPr>
            <p:txBody>
              <a:bodyPr wrap="none" anchor="ctr">
                <a:spAutoFit/>
              </a:bodyPr>
              <a:lstStyle>
                <a:lvl1pPr eaLnBrk="0" hangingPunct="0"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graphicFrame>
            <p:nvGraphicFramePr>
              <p:cNvPr id="13" name="Object 40"/>
              <p:cNvGraphicFramePr>
                <a:graphicFrameLocks noChangeAspect="1"/>
              </p:cNvGraphicFramePr>
              <p:nvPr/>
            </p:nvGraphicFramePr>
            <p:xfrm>
              <a:off x="1831" y="1696"/>
              <a:ext cx="152" cy="15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2806" name="公式" r:id="rId3" imgW="5791200" imgH="5791200" progId="Equation.3">
                      <p:embed/>
                    </p:oleObj>
                  </mc:Choice>
                  <mc:Fallback>
                    <p:oleObj name="公式" r:id="rId3" imgW="5791200" imgH="579120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831" y="1696"/>
                            <a:ext cx="152" cy="152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14" name="Object 41"/>
              <p:cNvGraphicFramePr>
                <a:graphicFrameLocks noChangeAspect="1"/>
              </p:cNvGraphicFramePr>
              <p:nvPr/>
            </p:nvGraphicFramePr>
            <p:xfrm>
              <a:off x="2769" y="1696"/>
              <a:ext cx="168" cy="15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2807" name="公式" r:id="rId5" imgW="6400800" imgH="5791200" progId="Equation.3">
                      <p:embed/>
                    </p:oleObj>
                  </mc:Choice>
                  <mc:Fallback>
                    <p:oleObj name="公式" r:id="rId5" imgW="6400800" imgH="579120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769" y="1696"/>
                            <a:ext cx="168" cy="152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15" name="Line 42"/>
              <p:cNvSpPr>
                <a:spLocks noChangeShapeType="1"/>
              </p:cNvSpPr>
              <p:nvPr/>
            </p:nvSpPr>
            <p:spPr bwMode="auto">
              <a:xfrm flipV="1">
                <a:off x="1944" y="1366"/>
                <a:ext cx="596" cy="2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" name="Line 43"/>
              <p:cNvSpPr>
                <a:spLocks noChangeShapeType="1"/>
              </p:cNvSpPr>
              <p:nvPr/>
            </p:nvSpPr>
            <p:spPr bwMode="auto">
              <a:xfrm flipH="1" flipV="1">
                <a:off x="2568" y="1366"/>
                <a:ext cx="284" cy="34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aphicFrame>
            <p:nvGraphicFramePr>
              <p:cNvPr id="17" name="Object 44"/>
              <p:cNvGraphicFramePr>
                <a:graphicFrameLocks noChangeAspect="1"/>
              </p:cNvGraphicFramePr>
              <p:nvPr/>
            </p:nvGraphicFramePr>
            <p:xfrm>
              <a:off x="2483" y="1196"/>
              <a:ext cx="192" cy="15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2808" name="公式" r:id="rId7" imgW="4876800" imgH="3962400" progId="Equation.3">
                      <p:embed/>
                    </p:oleObj>
                  </mc:Choice>
                  <mc:Fallback>
                    <p:oleObj name="公式" r:id="rId7" imgW="4876800" imgH="396240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8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483" y="1196"/>
                            <a:ext cx="192" cy="156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pSp>
        <p:nvGrpSpPr>
          <p:cNvPr id="18" name="Group 45"/>
          <p:cNvGrpSpPr/>
          <p:nvPr/>
        </p:nvGrpSpPr>
        <p:grpSpPr bwMode="auto">
          <a:xfrm>
            <a:off x="6524625" y="1849438"/>
            <a:ext cx="1243013" cy="1462087"/>
            <a:chOff x="4127" y="1196"/>
            <a:chExt cx="783" cy="921"/>
          </a:xfrm>
        </p:grpSpPr>
        <p:graphicFrame>
          <p:nvGraphicFramePr>
            <p:cNvPr id="19" name="Object 46"/>
            <p:cNvGraphicFramePr>
              <a:graphicFrameLocks noChangeAspect="1"/>
            </p:cNvGraphicFramePr>
            <p:nvPr/>
          </p:nvGraphicFramePr>
          <p:xfrm>
            <a:off x="4524" y="1366"/>
            <a:ext cx="168" cy="15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809" name="公式" r:id="rId9" imgW="6400800" imgH="5791200" progId="Equation.3">
                    <p:embed/>
                  </p:oleObj>
                </mc:Choice>
                <mc:Fallback>
                  <p:oleObj name="公式" r:id="rId9" imgW="6400800" imgH="57912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524" y="1366"/>
                          <a:ext cx="168" cy="15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20" name="Group 47"/>
            <p:cNvGrpSpPr/>
            <p:nvPr/>
          </p:nvGrpSpPr>
          <p:grpSpPr bwMode="auto">
            <a:xfrm>
              <a:off x="4127" y="1196"/>
              <a:ext cx="783" cy="921"/>
              <a:chOff x="4127" y="1196"/>
              <a:chExt cx="783" cy="921"/>
            </a:xfrm>
          </p:grpSpPr>
          <p:sp>
            <p:nvSpPr>
              <p:cNvPr id="21" name="Oval 48"/>
              <p:cNvSpPr>
                <a:spLocks noChangeArrowheads="1"/>
              </p:cNvSpPr>
              <p:nvPr/>
            </p:nvSpPr>
            <p:spPr bwMode="auto">
              <a:xfrm>
                <a:off x="4241" y="1310"/>
                <a:ext cx="567" cy="765"/>
              </a:xfrm>
              <a:prstGeom prst="ellipse">
                <a:avLst/>
              </a:prstGeom>
              <a:noFill/>
              <a:ln w="9525" algn="ctr">
                <a:solidFill>
                  <a:srgbClr val="00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50000"/>
                  </a:spcBef>
                  <a:spcAft>
                    <a:spcPct val="0"/>
                  </a:spcAft>
                  <a:defRPr kumimoji="1" sz="3200" b="1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22" name="Line 49"/>
              <p:cNvSpPr>
                <a:spLocks noChangeShapeType="1"/>
              </p:cNvSpPr>
              <p:nvPr/>
            </p:nvSpPr>
            <p:spPr bwMode="auto">
              <a:xfrm>
                <a:off x="4184" y="1706"/>
                <a:ext cx="72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3" name="Line 50"/>
              <p:cNvSpPr>
                <a:spLocks noChangeShapeType="1"/>
              </p:cNvSpPr>
              <p:nvPr/>
            </p:nvSpPr>
            <p:spPr bwMode="auto">
              <a:xfrm flipV="1">
                <a:off x="4524" y="1196"/>
                <a:ext cx="0" cy="921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graphicFrame>
            <p:nvGraphicFramePr>
              <p:cNvPr id="24" name="Object 51"/>
              <p:cNvGraphicFramePr>
                <a:graphicFrameLocks noChangeAspect="1"/>
              </p:cNvGraphicFramePr>
              <p:nvPr/>
            </p:nvGraphicFramePr>
            <p:xfrm>
              <a:off x="4553" y="1905"/>
              <a:ext cx="152" cy="15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2810" name="公式" r:id="rId11" imgW="5791200" imgH="5791200" progId="Equation.3">
                      <p:embed/>
                    </p:oleObj>
                  </mc:Choice>
                  <mc:Fallback>
                    <p:oleObj name="公式" r:id="rId11" imgW="5791200" imgH="579120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553" y="1905"/>
                            <a:ext cx="152" cy="152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25" name="Line 52"/>
              <p:cNvSpPr>
                <a:spLocks noChangeShapeType="1"/>
              </p:cNvSpPr>
              <p:nvPr/>
            </p:nvSpPr>
            <p:spPr bwMode="auto">
              <a:xfrm flipH="1">
                <a:off x="4269" y="1423"/>
                <a:ext cx="231" cy="4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" name="Line 53"/>
              <p:cNvSpPr>
                <a:spLocks noChangeShapeType="1"/>
              </p:cNvSpPr>
              <p:nvPr/>
            </p:nvSpPr>
            <p:spPr bwMode="auto">
              <a:xfrm flipH="1" flipV="1">
                <a:off x="4241" y="1877"/>
                <a:ext cx="283" cy="11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aphicFrame>
            <p:nvGraphicFramePr>
              <p:cNvPr id="27" name="Object 54"/>
              <p:cNvGraphicFramePr>
                <a:graphicFrameLocks noChangeAspect="1"/>
              </p:cNvGraphicFramePr>
              <p:nvPr/>
            </p:nvGraphicFramePr>
            <p:xfrm>
              <a:off x="4127" y="1820"/>
              <a:ext cx="208" cy="169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2811" name="公式" r:id="rId12" imgW="4876800" imgH="3962400" progId="Equation.3">
                      <p:embed/>
                    </p:oleObj>
                  </mc:Choice>
                  <mc:Fallback>
                    <p:oleObj name="公式" r:id="rId12" imgW="4876800" imgH="396240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8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127" y="1820"/>
                            <a:ext cx="208" cy="169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aphicFrame>
        <p:nvGraphicFramePr>
          <p:cNvPr id="28" name="Object 55"/>
          <p:cNvGraphicFramePr>
            <a:graphicFrameLocks noChangeAspect="1"/>
          </p:cNvGraphicFramePr>
          <p:nvPr/>
        </p:nvGraphicFramePr>
        <p:xfrm>
          <a:off x="2654300" y="1265238"/>
          <a:ext cx="5716588" cy="531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12" name="公式" r:id="rId13" imgW="1922760" imgH="225000" progId="Equation.3">
                  <p:embed/>
                </p:oleObj>
              </mc:Choice>
              <mc:Fallback>
                <p:oleObj name="公式" r:id="rId13" imgW="1922760" imgH="225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54300" y="1265238"/>
                        <a:ext cx="5716588" cy="5318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56"/>
          <p:cNvGraphicFramePr>
            <a:graphicFrameLocks noChangeAspect="1"/>
          </p:cNvGraphicFramePr>
          <p:nvPr/>
        </p:nvGraphicFramePr>
        <p:xfrm>
          <a:off x="2411413" y="3376613"/>
          <a:ext cx="3259137" cy="993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13" name="公式" r:id="rId15" imgW="32004000" imgH="9753600" progId="Equation.3">
                  <p:embed/>
                </p:oleObj>
              </mc:Choice>
              <mc:Fallback>
                <p:oleObj name="公式" r:id="rId15" imgW="32004000" imgH="9753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1413" y="3376613"/>
                        <a:ext cx="3259137" cy="993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57"/>
          <p:cNvGraphicFramePr>
            <a:graphicFrameLocks noChangeAspect="1"/>
          </p:cNvGraphicFramePr>
          <p:nvPr/>
        </p:nvGraphicFramePr>
        <p:xfrm>
          <a:off x="5830888" y="3376613"/>
          <a:ext cx="3259137" cy="993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14" name="公式" r:id="rId17" imgW="32004000" imgH="9753600" progId="Equation.3">
                  <p:embed/>
                </p:oleObj>
              </mc:Choice>
              <mc:Fallback>
                <p:oleObj name="公式" r:id="rId17" imgW="32004000" imgH="9753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30888" y="3376613"/>
                        <a:ext cx="3259137" cy="993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58"/>
          <p:cNvGraphicFramePr>
            <a:graphicFrameLocks noChangeAspect="1"/>
          </p:cNvGraphicFramePr>
          <p:nvPr/>
        </p:nvGraphicFramePr>
        <p:xfrm>
          <a:off x="2654300" y="4398963"/>
          <a:ext cx="2587625" cy="517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15" name="公式" r:id="rId19" imgW="24384000" imgH="4876800" progId="Equation.3">
                  <p:embed/>
                </p:oleObj>
              </mc:Choice>
              <mc:Fallback>
                <p:oleObj name="公式" r:id="rId19" imgW="24384000" imgH="4876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54300" y="4398963"/>
                        <a:ext cx="2587625" cy="517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59"/>
          <p:cNvGraphicFramePr>
            <a:graphicFrameLocks noChangeAspect="1"/>
          </p:cNvGraphicFramePr>
          <p:nvPr/>
        </p:nvGraphicFramePr>
        <p:xfrm>
          <a:off x="4319588" y="5000625"/>
          <a:ext cx="2117725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16" name="公式" r:id="rId21" imgW="17373600" imgH="4876800" progId="Equation.3">
                  <p:embed/>
                </p:oleObj>
              </mc:Choice>
              <mc:Fallback>
                <p:oleObj name="公式" r:id="rId21" imgW="17373600" imgH="4876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19588" y="5000625"/>
                        <a:ext cx="2117725" cy="593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60"/>
          <p:cNvGraphicFramePr>
            <a:graphicFrameLocks noChangeAspect="1"/>
          </p:cNvGraphicFramePr>
          <p:nvPr/>
        </p:nvGraphicFramePr>
        <p:xfrm>
          <a:off x="5984875" y="4410075"/>
          <a:ext cx="2619375" cy="515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17" name="公式" r:id="rId23" imgW="24688800" imgH="4876800" progId="Equation.3">
                  <p:embed/>
                </p:oleObj>
              </mc:Choice>
              <mc:Fallback>
                <p:oleObj name="公式" r:id="rId23" imgW="24688800" imgH="4876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84875" y="4410075"/>
                        <a:ext cx="2619375" cy="5159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Rectangle 61"/>
          <p:cNvSpPr>
            <a:spLocks noChangeArrowheads="1"/>
          </p:cNvSpPr>
          <p:nvPr/>
        </p:nvSpPr>
        <p:spPr bwMode="auto">
          <a:xfrm>
            <a:off x="2384425" y="5697538"/>
            <a:ext cx="6759575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kumimoji="0" lang="en-US" altLang="zh-CN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kumimoji="0" lang="zh-CN" altLang="en-US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看标准方程的分母，谁的分母大就在其对应的轴上。</a:t>
            </a:r>
            <a:r>
              <a:rPr kumimoji="0" lang="zh-CN" altLang="en-US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（反之亦然）</a:t>
            </a:r>
          </a:p>
        </p:txBody>
      </p:sp>
      <p:pic>
        <p:nvPicPr>
          <p:cNvPr id="35" name="Picture 9" descr="bar01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431" y="-31017"/>
            <a:ext cx="6005513" cy="11073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文本框 35"/>
          <p:cNvSpPr txBox="1"/>
          <p:nvPr/>
        </p:nvSpPr>
        <p:spPr>
          <a:xfrm>
            <a:off x="518527" y="155430"/>
            <a:ext cx="66680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归纳方程特征</a:t>
            </a:r>
          </a:p>
        </p:txBody>
      </p:sp>
    </p:spTree>
    <p:extLst>
      <p:ext uri="{BB962C8B-B14F-4D97-AF65-F5344CB8AC3E}">
        <p14:creationId xmlns:p14="http://schemas.microsoft.com/office/powerpoint/2010/main" val="308057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100013" y="685800"/>
            <a:ext cx="24003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</a:rPr>
              <a:t>【</a:t>
            </a:r>
            <a:r>
              <a:rPr lang="zh-CN" altLang="en-US" sz="2400" b="1" dirty="0">
                <a:solidFill>
                  <a:srgbClr val="FF0000"/>
                </a:solidFill>
              </a:rPr>
              <a:t>牛刀小试</a:t>
            </a:r>
            <a:r>
              <a:rPr lang="en-US" altLang="zh-CN" sz="2400" b="1" dirty="0">
                <a:solidFill>
                  <a:srgbClr val="FF0000"/>
                </a:solidFill>
              </a:rPr>
              <a:t>】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graphicFrame>
        <p:nvGraphicFramePr>
          <p:cNvPr id="5" name="Object 3"/>
          <p:cNvGraphicFramePr>
            <a:graphicFrameLocks noChangeAspect="1"/>
          </p:cNvGraphicFramePr>
          <p:nvPr/>
        </p:nvGraphicFramePr>
        <p:xfrm>
          <a:off x="2500313" y="3586163"/>
          <a:ext cx="3006725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0" name="Equation" r:id="rId3" imgW="939600" imgH="419040" progId="Equation.DSMT4">
                  <p:embed/>
                </p:oleObj>
              </mc:Choice>
              <mc:Fallback>
                <p:oleObj name="Equation" r:id="rId3" imgW="939600" imgH="419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0313" y="3586163"/>
                        <a:ext cx="3006725" cy="850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/>
        </p:nvGraphicFramePr>
        <p:xfrm>
          <a:off x="2565400" y="2214563"/>
          <a:ext cx="3024188" cy="849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1" name="Equation" r:id="rId5" imgW="901440" imgH="419040" progId="Equation.DSMT4">
                  <p:embed/>
                </p:oleObj>
              </mc:Choice>
              <mc:Fallback>
                <p:oleObj name="Equation" r:id="rId5" imgW="901440" imgH="419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5400" y="2214563"/>
                        <a:ext cx="3024188" cy="8493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1047750" y="1143000"/>
            <a:ext cx="721864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kumimoji="1" lang="zh-CN" altLang="en-US" sz="2400" b="1" dirty="0"/>
              <a:t>口答：下列方程哪些表示椭圆？若是</a:t>
            </a:r>
            <a:r>
              <a:rPr kumimoji="1" lang="en-US" altLang="zh-CN" sz="2400" b="1" dirty="0"/>
              <a:t>,</a:t>
            </a:r>
            <a:r>
              <a:rPr kumimoji="1" lang="zh-CN" altLang="en-US" sz="2400" b="1" dirty="0"/>
              <a:t>则判定其焦点</a:t>
            </a:r>
            <a:endParaRPr kumimoji="1" lang="en-US" altLang="zh-CN" sz="2400" b="1" dirty="0"/>
          </a:p>
          <a:p>
            <a:r>
              <a:rPr kumimoji="1" lang="zh-CN" altLang="en-US" sz="2400" b="1" dirty="0"/>
              <a:t>在何轴？并指明          ，写出焦点</a:t>
            </a:r>
            <a:r>
              <a:rPr kumimoji="1" lang="zh-CN" altLang="en-US" sz="2400" b="1" dirty="0" smtClean="0"/>
              <a:t>坐标，并画出简图</a:t>
            </a:r>
            <a:r>
              <a:rPr kumimoji="1" lang="en-US" altLang="zh-CN" sz="2400" b="1" dirty="0" smtClean="0"/>
              <a:t>.</a:t>
            </a:r>
            <a:endParaRPr kumimoji="1" lang="en-US" altLang="zh-CN" sz="2400" b="1" dirty="0"/>
          </a:p>
          <a:p>
            <a:endParaRPr kumimoji="1" lang="zh-CN" altLang="en-US" sz="2400" b="1" dirty="0"/>
          </a:p>
        </p:txBody>
      </p:sp>
      <p:sp>
        <p:nvSpPr>
          <p:cNvPr id="8" name="Freeform 13"/>
          <p:cNvSpPr>
            <a:spLocks/>
          </p:cNvSpPr>
          <p:nvPr/>
        </p:nvSpPr>
        <p:spPr bwMode="auto">
          <a:xfrm>
            <a:off x="4799013" y="3651250"/>
            <a:ext cx="1008062" cy="649288"/>
          </a:xfrm>
          <a:custGeom>
            <a:avLst/>
            <a:gdLst>
              <a:gd name="T0" fmla="*/ 0 w 635"/>
              <a:gd name="T1" fmla="*/ 2147483647 h 499"/>
              <a:gd name="T2" fmla="*/ 2147483647 w 635"/>
              <a:gd name="T3" fmla="*/ 2147483647 h 499"/>
              <a:gd name="T4" fmla="*/ 2147483647 w 635"/>
              <a:gd name="T5" fmla="*/ 0 h 499"/>
              <a:gd name="T6" fmla="*/ 0 60000 65536"/>
              <a:gd name="T7" fmla="*/ 0 60000 65536"/>
              <a:gd name="T8" fmla="*/ 0 60000 65536"/>
              <a:gd name="T9" fmla="*/ 0 w 635"/>
              <a:gd name="T10" fmla="*/ 0 h 499"/>
              <a:gd name="T11" fmla="*/ 635 w 635"/>
              <a:gd name="T12" fmla="*/ 499 h 49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35" h="499">
                <a:moveTo>
                  <a:pt x="0" y="272"/>
                </a:moveTo>
                <a:cubicBezTo>
                  <a:pt x="38" y="385"/>
                  <a:pt x="76" y="499"/>
                  <a:pt x="182" y="454"/>
                </a:cubicBezTo>
                <a:cubicBezTo>
                  <a:pt x="288" y="409"/>
                  <a:pt x="461" y="204"/>
                  <a:pt x="635" y="0"/>
                </a:cubicBezTo>
              </a:path>
            </a:pathLst>
          </a:cu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9" name="Group 16"/>
          <p:cNvGrpSpPr>
            <a:grpSpLocks/>
          </p:cNvGrpSpPr>
          <p:nvPr/>
        </p:nvGrpSpPr>
        <p:grpSpPr bwMode="auto">
          <a:xfrm>
            <a:off x="4941888" y="2430463"/>
            <a:ext cx="576262" cy="574675"/>
            <a:chOff x="2018" y="1344"/>
            <a:chExt cx="363" cy="362"/>
          </a:xfrm>
        </p:grpSpPr>
        <p:sp>
          <p:nvSpPr>
            <p:cNvPr id="10" name="Line 17"/>
            <p:cNvSpPr>
              <a:spLocks noChangeShapeType="1"/>
            </p:cNvSpPr>
            <p:nvPr/>
          </p:nvSpPr>
          <p:spPr bwMode="auto">
            <a:xfrm flipH="1">
              <a:off x="2018" y="1344"/>
              <a:ext cx="363" cy="362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Line 18"/>
            <p:cNvSpPr>
              <a:spLocks noChangeShapeType="1"/>
            </p:cNvSpPr>
            <p:nvPr/>
          </p:nvSpPr>
          <p:spPr bwMode="auto">
            <a:xfrm>
              <a:off x="2018" y="1344"/>
              <a:ext cx="363" cy="362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2806852"/>
              </p:ext>
            </p:extLst>
          </p:nvPr>
        </p:nvGraphicFramePr>
        <p:xfrm>
          <a:off x="3356769" y="1516063"/>
          <a:ext cx="720725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2" name="Equation" r:id="rId7" imgW="380880" imgH="228600" progId="Equation.DSMT4">
                  <p:embed/>
                </p:oleObj>
              </mc:Choice>
              <mc:Fallback>
                <p:oleObj name="Equation" r:id="rId7" imgW="38088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6769" y="1516063"/>
                        <a:ext cx="720725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4"/>
          <p:cNvGraphicFramePr>
            <a:graphicFrameLocks noChangeAspect="1"/>
          </p:cNvGraphicFramePr>
          <p:nvPr/>
        </p:nvGraphicFramePr>
        <p:xfrm>
          <a:off x="2500313" y="4657725"/>
          <a:ext cx="3419475" cy="858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3" name="Equation" r:id="rId9" imgW="1168200" imgH="419040" progId="Equation.DSMT4">
                  <p:embed/>
                </p:oleObj>
              </mc:Choice>
              <mc:Fallback>
                <p:oleObj name="Equation" r:id="rId9" imgW="1168200" imgH="419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0313" y="4657725"/>
                        <a:ext cx="3419475" cy="858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Freeform 14"/>
          <p:cNvSpPr>
            <a:spLocks/>
          </p:cNvSpPr>
          <p:nvPr/>
        </p:nvSpPr>
        <p:spPr bwMode="auto">
          <a:xfrm>
            <a:off x="5278438" y="4865688"/>
            <a:ext cx="1008062" cy="649287"/>
          </a:xfrm>
          <a:custGeom>
            <a:avLst/>
            <a:gdLst>
              <a:gd name="T0" fmla="*/ 0 w 635"/>
              <a:gd name="T1" fmla="*/ 2147483647 h 499"/>
              <a:gd name="T2" fmla="*/ 2147483647 w 635"/>
              <a:gd name="T3" fmla="*/ 2147483647 h 499"/>
              <a:gd name="T4" fmla="*/ 2147483647 w 635"/>
              <a:gd name="T5" fmla="*/ 0 h 499"/>
              <a:gd name="T6" fmla="*/ 0 60000 65536"/>
              <a:gd name="T7" fmla="*/ 0 60000 65536"/>
              <a:gd name="T8" fmla="*/ 0 60000 65536"/>
              <a:gd name="T9" fmla="*/ 0 w 635"/>
              <a:gd name="T10" fmla="*/ 0 h 499"/>
              <a:gd name="T11" fmla="*/ 635 w 635"/>
              <a:gd name="T12" fmla="*/ 499 h 49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35" h="499">
                <a:moveTo>
                  <a:pt x="0" y="272"/>
                </a:moveTo>
                <a:cubicBezTo>
                  <a:pt x="38" y="385"/>
                  <a:pt x="76" y="499"/>
                  <a:pt x="182" y="454"/>
                </a:cubicBezTo>
                <a:cubicBezTo>
                  <a:pt x="288" y="409"/>
                  <a:pt x="461" y="204"/>
                  <a:pt x="635" y="0"/>
                </a:cubicBezTo>
              </a:path>
            </a:pathLst>
          </a:cu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082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330591" y="1011043"/>
            <a:ext cx="8482818" cy="230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</a:pPr>
            <a:r>
              <a:rPr kumimoji="0" lang="en-US" altLang="zh-CN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kumimoji="0" lang="zh-CN" altLang="en-US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例</a:t>
            </a:r>
            <a:r>
              <a:rPr kumimoji="0" lang="en-US" altLang="zh-CN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kumimoji="0" lang="zh-CN" altLang="en-US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：已知椭圆的两个焦点坐标分别为</a:t>
            </a:r>
            <a:endParaRPr kumimoji="0" lang="en-US" altLang="zh-CN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</a:pPr>
            <a:r>
              <a:rPr kumimoji="0" lang="en-US" altLang="zh-CN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F</a:t>
            </a:r>
            <a:r>
              <a:rPr kumimoji="0" lang="en-US" altLang="zh-CN" baseline="-250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kumimoji="0" lang="en-US" altLang="zh-CN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(-2</a:t>
            </a:r>
            <a:r>
              <a:rPr kumimoji="0" lang="zh-CN" altLang="en-US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kumimoji="0" lang="en-US" altLang="zh-CN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0)</a:t>
            </a:r>
            <a:r>
              <a:rPr kumimoji="0" lang="zh-CN" altLang="en-US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kumimoji="0" lang="en-US" altLang="zh-CN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</a:t>
            </a:r>
            <a:r>
              <a:rPr kumimoji="0" lang="en-US" altLang="zh-CN" baseline="-250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kumimoji="0" lang="en-US" altLang="zh-CN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(2,0)</a:t>
            </a:r>
            <a:r>
              <a:rPr kumimoji="0" lang="zh-CN" altLang="en-US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，并且经过点</a:t>
            </a:r>
            <a:r>
              <a:rPr kumimoji="0" lang="en-US" altLang="zh-CN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</a:t>
            </a:r>
            <a:r>
              <a:rPr kumimoji="0" lang="zh-CN" altLang="en-US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，求它的标准方程。</a:t>
            </a:r>
            <a:endParaRPr kumimoji="0" lang="zh-CN" altLang="en-US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aphicFrame>
        <p:nvGraphicFramePr>
          <p:cNvPr id="7" name="Object 20"/>
          <p:cNvGraphicFramePr>
            <a:graphicFrameLocks noChangeAspect="1"/>
          </p:cNvGraphicFramePr>
          <p:nvPr/>
        </p:nvGraphicFramePr>
        <p:xfrm>
          <a:off x="6749143" y="1770748"/>
          <a:ext cx="1103086" cy="8435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70" name="公式" r:id="rId3" imgW="11582400" imgH="8839200" progId="Equation.3">
                  <p:embed/>
                </p:oleObj>
              </mc:Choice>
              <mc:Fallback>
                <p:oleObj name="公式" r:id="rId3" imgW="11582400" imgH="8839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49143" y="1770748"/>
                        <a:ext cx="1103086" cy="84353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aphicFrame>
        <p:nvGraphicFramePr>
          <p:cNvPr id="9" name="Object 23"/>
          <p:cNvGraphicFramePr>
            <a:graphicFrameLocks noChangeAspect="1"/>
          </p:cNvGraphicFramePr>
          <p:nvPr/>
        </p:nvGraphicFramePr>
        <p:xfrm>
          <a:off x="0" y="3125788"/>
          <a:ext cx="8907462" cy="747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71" name="Equation" r:id="rId5" imgW="119481600" imgH="10058400" progId="Equation.DSMT4">
                  <p:embed/>
                </p:oleObj>
              </mc:Choice>
              <mc:Fallback>
                <p:oleObj name="Equation" r:id="rId5" imgW="119481600" imgH="10058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3125788"/>
                        <a:ext cx="8907462" cy="7477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25"/>
          <p:cNvGraphicFramePr>
            <a:graphicFrameLocks noChangeAspect="1"/>
          </p:cNvGraphicFramePr>
          <p:nvPr/>
        </p:nvGraphicFramePr>
        <p:xfrm>
          <a:off x="278947" y="3856717"/>
          <a:ext cx="8698361" cy="14990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72" name="Equation" r:id="rId7" imgW="105765600" imgH="18288000" progId="Equation.DSMT4">
                  <p:embed/>
                </p:oleObj>
              </mc:Choice>
              <mc:Fallback>
                <p:oleObj name="Equation" r:id="rId7" imgW="105765600" imgH="182880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8947" y="3856717"/>
                        <a:ext cx="8698361" cy="149905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26"/>
          <p:cNvGraphicFramePr>
            <a:graphicFrameLocks noChangeAspect="1"/>
          </p:cNvGraphicFramePr>
          <p:nvPr/>
        </p:nvGraphicFramePr>
        <p:xfrm>
          <a:off x="402998" y="5533572"/>
          <a:ext cx="5814633" cy="8817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73" name="Equation" r:id="rId9" imgW="66141600" imgH="10058400" progId="Equation.DSMT4">
                  <p:embed/>
                </p:oleObj>
              </mc:Choice>
              <mc:Fallback>
                <p:oleObj name="Equation" r:id="rId9" imgW="66141600" imgH="10058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2998" y="5533572"/>
                        <a:ext cx="5814633" cy="88174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4299286" y="2646948"/>
            <a:ext cx="20854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解法一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3" name="Freeform 11"/>
          <p:cNvSpPr/>
          <p:nvPr/>
        </p:nvSpPr>
        <p:spPr bwMode="gray">
          <a:xfrm>
            <a:off x="1655311" y="732922"/>
            <a:ext cx="5834698" cy="387804"/>
          </a:xfrm>
          <a:custGeom>
            <a:avLst/>
            <a:gdLst>
              <a:gd name="T0" fmla="*/ 1270 w 1120"/>
              <a:gd name="T1" fmla="*/ 190 h 252"/>
              <a:gd name="T2" fmla="*/ 1265 w 1120"/>
              <a:gd name="T3" fmla="*/ 188 h 252"/>
              <a:gd name="T4" fmla="*/ 1247 w 1120"/>
              <a:gd name="T5" fmla="*/ 185 h 252"/>
              <a:gd name="T6" fmla="*/ 1218 w 1120"/>
              <a:gd name="T7" fmla="*/ 181 h 252"/>
              <a:gd name="T8" fmla="*/ 1177 w 1120"/>
              <a:gd name="T9" fmla="*/ 175 h 252"/>
              <a:gd name="T10" fmla="*/ 1125 w 1120"/>
              <a:gd name="T11" fmla="*/ 167 h 252"/>
              <a:gd name="T12" fmla="*/ 1064 w 1120"/>
              <a:gd name="T13" fmla="*/ 160 h 252"/>
              <a:gd name="T14" fmla="*/ 993 w 1120"/>
              <a:gd name="T15" fmla="*/ 154 h 252"/>
              <a:gd name="T16" fmla="*/ 914 w 1120"/>
              <a:gd name="T17" fmla="*/ 148 h 252"/>
              <a:gd name="T18" fmla="*/ 828 w 1120"/>
              <a:gd name="T19" fmla="*/ 143 h 252"/>
              <a:gd name="T20" fmla="*/ 733 w 1120"/>
              <a:gd name="T21" fmla="*/ 139 h 252"/>
              <a:gd name="T22" fmla="*/ 630 w 1120"/>
              <a:gd name="T23" fmla="*/ 139 h 252"/>
              <a:gd name="T24" fmla="*/ 528 w 1120"/>
              <a:gd name="T25" fmla="*/ 139 h 252"/>
              <a:gd name="T26" fmla="*/ 435 w 1120"/>
              <a:gd name="T27" fmla="*/ 143 h 252"/>
              <a:gd name="T28" fmla="*/ 349 w 1120"/>
              <a:gd name="T29" fmla="*/ 148 h 252"/>
              <a:gd name="T30" fmla="*/ 270 w 1120"/>
              <a:gd name="T31" fmla="*/ 154 h 252"/>
              <a:gd name="T32" fmla="*/ 202 w 1120"/>
              <a:gd name="T33" fmla="*/ 160 h 252"/>
              <a:gd name="T34" fmla="*/ 143 w 1120"/>
              <a:gd name="T35" fmla="*/ 167 h 252"/>
              <a:gd name="T36" fmla="*/ 93 w 1120"/>
              <a:gd name="T37" fmla="*/ 175 h 252"/>
              <a:gd name="T38" fmla="*/ 52 w 1120"/>
              <a:gd name="T39" fmla="*/ 181 h 252"/>
              <a:gd name="T40" fmla="*/ 23 w 1120"/>
              <a:gd name="T41" fmla="*/ 185 h 252"/>
              <a:gd name="T42" fmla="*/ 7 w 1120"/>
              <a:gd name="T43" fmla="*/ 188 h 252"/>
              <a:gd name="T44" fmla="*/ 0 w 1120"/>
              <a:gd name="T45" fmla="*/ 190 h 252"/>
              <a:gd name="T46" fmla="*/ 0 w 1120"/>
              <a:gd name="T47" fmla="*/ 47 h 252"/>
              <a:gd name="T48" fmla="*/ 635 w 1120"/>
              <a:gd name="T49" fmla="*/ 0 h 252"/>
              <a:gd name="T50" fmla="*/ 1270 w 1120"/>
              <a:gd name="T51" fmla="*/ 47 h 252"/>
              <a:gd name="T52" fmla="*/ 1270 w 1120"/>
              <a:gd name="T53" fmla="*/ 190 h 252"/>
              <a:gd name="T54" fmla="*/ 1270 w 1120"/>
              <a:gd name="T55" fmla="*/ 190 h 252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1120" h="252">
                <a:moveTo>
                  <a:pt x="1120" y="252"/>
                </a:moveTo>
                <a:lnTo>
                  <a:pt x="1116" y="250"/>
                </a:lnTo>
                <a:lnTo>
                  <a:pt x="1100" y="246"/>
                </a:lnTo>
                <a:lnTo>
                  <a:pt x="1074" y="240"/>
                </a:lnTo>
                <a:lnTo>
                  <a:pt x="1038" y="232"/>
                </a:lnTo>
                <a:lnTo>
                  <a:pt x="992" y="222"/>
                </a:lnTo>
                <a:lnTo>
                  <a:pt x="938" y="212"/>
                </a:lnTo>
                <a:lnTo>
                  <a:pt x="876" y="204"/>
                </a:lnTo>
                <a:lnTo>
                  <a:pt x="806" y="196"/>
                </a:lnTo>
                <a:lnTo>
                  <a:pt x="730" y="190"/>
                </a:lnTo>
                <a:lnTo>
                  <a:pt x="646" y="184"/>
                </a:lnTo>
                <a:lnTo>
                  <a:pt x="556" y="184"/>
                </a:lnTo>
                <a:lnTo>
                  <a:pt x="466" y="184"/>
                </a:lnTo>
                <a:lnTo>
                  <a:pt x="384" y="190"/>
                </a:lnTo>
                <a:lnTo>
                  <a:pt x="308" y="196"/>
                </a:lnTo>
                <a:lnTo>
                  <a:pt x="238" y="204"/>
                </a:lnTo>
                <a:lnTo>
                  <a:pt x="178" y="212"/>
                </a:lnTo>
                <a:lnTo>
                  <a:pt x="126" y="222"/>
                </a:lnTo>
                <a:lnTo>
                  <a:pt x="82" y="232"/>
                </a:lnTo>
                <a:lnTo>
                  <a:pt x="46" y="240"/>
                </a:lnTo>
                <a:lnTo>
                  <a:pt x="20" y="246"/>
                </a:lnTo>
                <a:lnTo>
                  <a:pt x="6" y="250"/>
                </a:lnTo>
                <a:lnTo>
                  <a:pt x="0" y="252"/>
                </a:lnTo>
                <a:lnTo>
                  <a:pt x="0" y="62"/>
                </a:lnTo>
                <a:lnTo>
                  <a:pt x="560" y="0"/>
                </a:lnTo>
                <a:lnTo>
                  <a:pt x="1120" y="62"/>
                </a:lnTo>
                <a:lnTo>
                  <a:pt x="1120" y="25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DF5908"/>
                </a:solidFill>
                <a:prstDash val="solid"/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" name="Rectangle 12"/>
          <p:cNvSpPr>
            <a:spLocks noChangeArrowheads="1"/>
          </p:cNvSpPr>
          <p:nvPr/>
        </p:nvSpPr>
        <p:spPr bwMode="gray">
          <a:xfrm>
            <a:off x="1425917" y="206326"/>
            <a:ext cx="6617335" cy="802141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4000" dirty="0">
                <a:solidFill>
                  <a:schemeClr val="bg1"/>
                </a:solidFill>
                <a:ea typeface="黑体" panose="02010609060101010101" pitchFamily="49" charset="-122"/>
              </a:rPr>
              <a:t>五</a:t>
            </a:r>
            <a:r>
              <a:rPr lang="zh-CN" altLang="en-US" sz="4000" dirty="0" smtClean="0">
                <a:solidFill>
                  <a:schemeClr val="bg1"/>
                </a:solidFill>
                <a:ea typeface="黑体" panose="02010609060101010101" pitchFamily="49" charset="-122"/>
              </a:rPr>
              <a:t>、例题研讨，学以致用</a:t>
            </a:r>
            <a:endParaRPr lang="zh-CN" altLang="en-US" sz="4000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7890" y="4885151"/>
            <a:ext cx="8625519" cy="6484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57866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12" grpId="0"/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330591" y="1011043"/>
            <a:ext cx="8482818" cy="230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</a:pPr>
            <a:r>
              <a:rPr kumimoji="0" lang="en-US" altLang="zh-CN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kumimoji="0" lang="zh-CN" altLang="en-US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例</a:t>
            </a:r>
            <a:r>
              <a:rPr kumimoji="0" lang="en-US" altLang="zh-CN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kumimoji="0" lang="zh-CN" altLang="en-US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：已知椭圆的两个焦点坐标分别为</a:t>
            </a:r>
            <a:endParaRPr kumimoji="0" lang="en-US" altLang="zh-CN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</a:pPr>
            <a:r>
              <a:rPr kumimoji="0" lang="en-US" altLang="zh-CN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F</a:t>
            </a:r>
            <a:r>
              <a:rPr kumimoji="0" lang="en-US" altLang="zh-CN" baseline="-250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kumimoji="0" lang="en-US" altLang="zh-CN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(-2</a:t>
            </a:r>
            <a:r>
              <a:rPr kumimoji="0" lang="zh-CN" altLang="en-US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kumimoji="0" lang="en-US" altLang="zh-CN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0)</a:t>
            </a:r>
            <a:r>
              <a:rPr kumimoji="0" lang="zh-CN" altLang="en-US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kumimoji="0" lang="en-US" altLang="zh-CN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</a:t>
            </a:r>
            <a:r>
              <a:rPr kumimoji="0" lang="en-US" altLang="zh-CN" baseline="-250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kumimoji="0" lang="en-US" altLang="zh-CN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(2,0)</a:t>
            </a:r>
            <a:r>
              <a:rPr kumimoji="0" lang="zh-CN" altLang="en-US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，并且经过点</a:t>
            </a:r>
            <a:r>
              <a:rPr kumimoji="0" lang="en-US" altLang="zh-CN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M</a:t>
            </a:r>
            <a:r>
              <a:rPr kumimoji="0" lang="zh-CN" altLang="en-US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，求它的标准方程。</a:t>
            </a:r>
            <a:endParaRPr kumimoji="0" lang="zh-CN" altLang="en-US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aphicFrame>
        <p:nvGraphicFramePr>
          <p:cNvPr id="7" name="Object 20"/>
          <p:cNvGraphicFramePr>
            <a:graphicFrameLocks noChangeAspect="1"/>
          </p:cNvGraphicFramePr>
          <p:nvPr/>
        </p:nvGraphicFramePr>
        <p:xfrm>
          <a:off x="6895828" y="1770748"/>
          <a:ext cx="1103086" cy="8435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10" name="公式" r:id="rId3" imgW="11582400" imgH="8839200" progId="Equation.3">
                  <p:embed/>
                </p:oleObj>
              </mc:Choice>
              <mc:Fallback>
                <p:oleObj name="公式" r:id="rId3" imgW="11582400" imgH="8839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95828" y="1770748"/>
                        <a:ext cx="1103086" cy="84353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aphicFrame>
        <p:nvGraphicFramePr>
          <p:cNvPr id="9" name="Object 23"/>
          <p:cNvGraphicFramePr>
            <a:graphicFrameLocks noChangeAspect="1"/>
          </p:cNvGraphicFramePr>
          <p:nvPr/>
        </p:nvGraphicFramePr>
        <p:xfrm>
          <a:off x="0" y="3096126"/>
          <a:ext cx="9260824" cy="7773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11" name="Equation" r:id="rId5" imgW="119481600" imgH="10058400" progId="Equation.DSMT4">
                  <p:embed/>
                </p:oleObj>
              </mc:Choice>
              <mc:Fallback>
                <p:oleObj name="Equation" r:id="rId5" imgW="119481600" imgH="10058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3096126"/>
                        <a:ext cx="9260824" cy="77737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26"/>
          <p:cNvGraphicFramePr>
            <a:graphicFrameLocks noChangeAspect="1"/>
          </p:cNvGraphicFramePr>
          <p:nvPr/>
        </p:nvGraphicFramePr>
        <p:xfrm>
          <a:off x="242578" y="5742119"/>
          <a:ext cx="5814633" cy="8817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12" name="Equation" r:id="rId7" imgW="66141600" imgH="10058400" progId="Equation.DSMT4">
                  <p:embed/>
                </p:oleObj>
              </mc:Choice>
              <mc:Fallback>
                <p:oleObj name="Equation" r:id="rId7" imgW="66141600" imgH="10058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2578" y="5742119"/>
                        <a:ext cx="5814633" cy="88174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6" descr="image83"/>
          <p:cNvGraphicFramePr>
            <a:graphicFrameLocks noChangeAspect="1"/>
          </p:cNvGraphicFramePr>
          <p:nvPr/>
        </p:nvGraphicFramePr>
        <p:xfrm>
          <a:off x="192505" y="3866147"/>
          <a:ext cx="8855241" cy="17928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13" name="Equation" r:id="rId9" imgW="4952880" imgH="990360" progId="Equation.DSMT4">
                  <p:embed/>
                </p:oleObj>
              </mc:Choice>
              <mc:Fallback>
                <p:oleObj name="Equation" r:id="rId9" imgW="4952880" imgH="9903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2505" y="3866147"/>
                        <a:ext cx="8855241" cy="179280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2"/>
          <p:cNvSpPr txBox="1"/>
          <p:nvPr/>
        </p:nvSpPr>
        <p:spPr>
          <a:xfrm>
            <a:off x="4299286" y="2646948"/>
            <a:ext cx="20854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解法二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3" name="Freeform 11"/>
          <p:cNvSpPr/>
          <p:nvPr/>
        </p:nvSpPr>
        <p:spPr bwMode="gray">
          <a:xfrm>
            <a:off x="1655311" y="732922"/>
            <a:ext cx="5834698" cy="387804"/>
          </a:xfrm>
          <a:custGeom>
            <a:avLst/>
            <a:gdLst>
              <a:gd name="T0" fmla="*/ 1270 w 1120"/>
              <a:gd name="T1" fmla="*/ 190 h 252"/>
              <a:gd name="T2" fmla="*/ 1265 w 1120"/>
              <a:gd name="T3" fmla="*/ 188 h 252"/>
              <a:gd name="T4" fmla="*/ 1247 w 1120"/>
              <a:gd name="T5" fmla="*/ 185 h 252"/>
              <a:gd name="T6" fmla="*/ 1218 w 1120"/>
              <a:gd name="T7" fmla="*/ 181 h 252"/>
              <a:gd name="T8" fmla="*/ 1177 w 1120"/>
              <a:gd name="T9" fmla="*/ 175 h 252"/>
              <a:gd name="T10" fmla="*/ 1125 w 1120"/>
              <a:gd name="T11" fmla="*/ 167 h 252"/>
              <a:gd name="T12" fmla="*/ 1064 w 1120"/>
              <a:gd name="T13" fmla="*/ 160 h 252"/>
              <a:gd name="T14" fmla="*/ 993 w 1120"/>
              <a:gd name="T15" fmla="*/ 154 h 252"/>
              <a:gd name="T16" fmla="*/ 914 w 1120"/>
              <a:gd name="T17" fmla="*/ 148 h 252"/>
              <a:gd name="T18" fmla="*/ 828 w 1120"/>
              <a:gd name="T19" fmla="*/ 143 h 252"/>
              <a:gd name="T20" fmla="*/ 733 w 1120"/>
              <a:gd name="T21" fmla="*/ 139 h 252"/>
              <a:gd name="T22" fmla="*/ 630 w 1120"/>
              <a:gd name="T23" fmla="*/ 139 h 252"/>
              <a:gd name="T24" fmla="*/ 528 w 1120"/>
              <a:gd name="T25" fmla="*/ 139 h 252"/>
              <a:gd name="T26" fmla="*/ 435 w 1120"/>
              <a:gd name="T27" fmla="*/ 143 h 252"/>
              <a:gd name="T28" fmla="*/ 349 w 1120"/>
              <a:gd name="T29" fmla="*/ 148 h 252"/>
              <a:gd name="T30" fmla="*/ 270 w 1120"/>
              <a:gd name="T31" fmla="*/ 154 h 252"/>
              <a:gd name="T32" fmla="*/ 202 w 1120"/>
              <a:gd name="T33" fmla="*/ 160 h 252"/>
              <a:gd name="T34" fmla="*/ 143 w 1120"/>
              <a:gd name="T35" fmla="*/ 167 h 252"/>
              <a:gd name="T36" fmla="*/ 93 w 1120"/>
              <a:gd name="T37" fmla="*/ 175 h 252"/>
              <a:gd name="T38" fmla="*/ 52 w 1120"/>
              <a:gd name="T39" fmla="*/ 181 h 252"/>
              <a:gd name="T40" fmla="*/ 23 w 1120"/>
              <a:gd name="T41" fmla="*/ 185 h 252"/>
              <a:gd name="T42" fmla="*/ 7 w 1120"/>
              <a:gd name="T43" fmla="*/ 188 h 252"/>
              <a:gd name="T44" fmla="*/ 0 w 1120"/>
              <a:gd name="T45" fmla="*/ 190 h 252"/>
              <a:gd name="T46" fmla="*/ 0 w 1120"/>
              <a:gd name="T47" fmla="*/ 47 h 252"/>
              <a:gd name="T48" fmla="*/ 635 w 1120"/>
              <a:gd name="T49" fmla="*/ 0 h 252"/>
              <a:gd name="T50" fmla="*/ 1270 w 1120"/>
              <a:gd name="T51" fmla="*/ 47 h 252"/>
              <a:gd name="T52" fmla="*/ 1270 w 1120"/>
              <a:gd name="T53" fmla="*/ 190 h 252"/>
              <a:gd name="T54" fmla="*/ 1270 w 1120"/>
              <a:gd name="T55" fmla="*/ 190 h 252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1120" h="252">
                <a:moveTo>
                  <a:pt x="1120" y="252"/>
                </a:moveTo>
                <a:lnTo>
                  <a:pt x="1116" y="250"/>
                </a:lnTo>
                <a:lnTo>
                  <a:pt x="1100" y="246"/>
                </a:lnTo>
                <a:lnTo>
                  <a:pt x="1074" y="240"/>
                </a:lnTo>
                <a:lnTo>
                  <a:pt x="1038" y="232"/>
                </a:lnTo>
                <a:lnTo>
                  <a:pt x="992" y="222"/>
                </a:lnTo>
                <a:lnTo>
                  <a:pt x="938" y="212"/>
                </a:lnTo>
                <a:lnTo>
                  <a:pt x="876" y="204"/>
                </a:lnTo>
                <a:lnTo>
                  <a:pt x="806" y="196"/>
                </a:lnTo>
                <a:lnTo>
                  <a:pt x="730" y="190"/>
                </a:lnTo>
                <a:lnTo>
                  <a:pt x="646" y="184"/>
                </a:lnTo>
                <a:lnTo>
                  <a:pt x="556" y="184"/>
                </a:lnTo>
                <a:lnTo>
                  <a:pt x="466" y="184"/>
                </a:lnTo>
                <a:lnTo>
                  <a:pt x="384" y="190"/>
                </a:lnTo>
                <a:lnTo>
                  <a:pt x="308" y="196"/>
                </a:lnTo>
                <a:lnTo>
                  <a:pt x="238" y="204"/>
                </a:lnTo>
                <a:lnTo>
                  <a:pt x="178" y="212"/>
                </a:lnTo>
                <a:lnTo>
                  <a:pt x="126" y="222"/>
                </a:lnTo>
                <a:lnTo>
                  <a:pt x="82" y="232"/>
                </a:lnTo>
                <a:lnTo>
                  <a:pt x="46" y="240"/>
                </a:lnTo>
                <a:lnTo>
                  <a:pt x="20" y="246"/>
                </a:lnTo>
                <a:lnTo>
                  <a:pt x="6" y="250"/>
                </a:lnTo>
                <a:lnTo>
                  <a:pt x="0" y="252"/>
                </a:lnTo>
                <a:lnTo>
                  <a:pt x="0" y="62"/>
                </a:lnTo>
                <a:lnTo>
                  <a:pt x="560" y="0"/>
                </a:lnTo>
                <a:lnTo>
                  <a:pt x="1120" y="62"/>
                </a:lnTo>
                <a:lnTo>
                  <a:pt x="1120" y="25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DF5908"/>
                </a:solidFill>
                <a:prstDash val="solid"/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" name="Rectangle 12"/>
          <p:cNvSpPr>
            <a:spLocks noChangeArrowheads="1"/>
          </p:cNvSpPr>
          <p:nvPr/>
        </p:nvSpPr>
        <p:spPr bwMode="gray">
          <a:xfrm>
            <a:off x="1425917" y="206326"/>
            <a:ext cx="6617335" cy="802141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4000" dirty="0">
                <a:solidFill>
                  <a:schemeClr val="bg1"/>
                </a:solidFill>
                <a:ea typeface="黑体" panose="02010609060101010101" pitchFamily="49" charset="-122"/>
              </a:rPr>
              <a:t>五</a:t>
            </a:r>
            <a:r>
              <a:rPr lang="zh-CN" altLang="en-US" sz="4000" dirty="0" smtClean="0">
                <a:solidFill>
                  <a:schemeClr val="bg1"/>
                </a:solidFill>
                <a:ea typeface="黑体" panose="02010609060101010101" pitchFamily="49" charset="-122"/>
              </a:rPr>
              <a:t>、例题研讨，学以致用</a:t>
            </a:r>
            <a:endParaRPr lang="zh-CN" altLang="en-US" sz="4000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39745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6C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1" rIns="91424" bIns="45711" rtlCol="0" anchor="ctr"/>
          <a:lstStyle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190880" y="447503"/>
            <a:ext cx="8762240" cy="5777599"/>
          </a:xfrm>
          <a:prstGeom prst="roundRect">
            <a:avLst>
              <a:gd name="adj" fmla="val 4780"/>
            </a:avLst>
          </a:pr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直角三角形 3"/>
          <p:cNvSpPr/>
          <p:nvPr/>
        </p:nvSpPr>
        <p:spPr>
          <a:xfrm flipH="1">
            <a:off x="8509905" y="5606123"/>
            <a:ext cx="504056" cy="748950"/>
          </a:xfrm>
          <a:prstGeom prst="rtTriangle">
            <a:avLst/>
          </a:prstGeom>
          <a:solidFill>
            <a:srgbClr val="004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8747947" y="6020198"/>
            <a:ext cx="216000" cy="249622"/>
            <a:chOff x="360000" y="2682000"/>
            <a:chExt cx="288032" cy="288032"/>
          </a:xfrm>
        </p:grpSpPr>
        <p:sp>
          <p:nvSpPr>
            <p:cNvPr id="6" name="椭圆 5"/>
            <p:cNvSpPr/>
            <p:nvPr/>
          </p:nvSpPr>
          <p:spPr>
            <a:xfrm>
              <a:off x="360000" y="2682000"/>
              <a:ext cx="288032" cy="288032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右箭头 6"/>
            <p:cNvSpPr/>
            <p:nvPr/>
          </p:nvSpPr>
          <p:spPr>
            <a:xfrm>
              <a:off x="431560" y="2780936"/>
              <a:ext cx="180000" cy="72000"/>
            </a:xfrm>
            <a:prstGeom prst="rightArrow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任意多边形 7"/>
          <p:cNvSpPr/>
          <p:nvPr/>
        </p:nvSpPr>
        <p:spPr>
          <a:xfrm flipH="1">
            <a:off x="176811" y="419044"/>
            <a:ext cx="1830723" cy="176288"/>
          </a:xfrm>
          <a:custGeom>
            <a:avLst/>
            <a:gdLst>
              <a:gd name="connsiteX0" fmla="*/ 0 w 1512168"/>
              <a:gd name="connsiteY0" fmla="*/ 216000 h 216000"/>
              <a:gd name="connsiteX1" fmla="*/ 54000 w 1512168"/>
              <a:gd name="connsiteY1" fmla="*/ 0 h 216000"/>
              <a:gd name="connsiteX2" fmla="*/ 1512168 w 1512168"/>
              <a:gd name="connsiteY2" fmla="*/ 0 h 216000"/>
              <a:gd name="connsiteX3" fmla="*/ 1458168 w 1512168"/>
              <a:gd name="connsiteY3" fmla="*/ 216000 h 216000"/>
              <a:gd name="connsiteX4" fmla="*/ 0 w 1512168"/>
              <a:gd name="connsiteY4" fmla="*/ 216000 h 216000"/>
              <a:gd name="connsiteX0-1" fmla="*/ 0 w 1512168"/>
              <a:gd name="connsiteY0-2" fmla="*/ 216000 h 216024"/>
              <a:gd name="connsiteX1-3" fmla="*/ 54000 w 1512168"/>
              <a:gd name="connsiteY1-4" fmla="*/ 0 h 216024"/>
              <a:gd name="connsiteX2-5" fmla="*/ 1512168 w 1512168"/>
              <a:gd name="connsiteY2-6" fmla="*/ 0 h 216024"/>
              <a:gd name="connsiteX3-7" fmla="*/ 1368152 w 1512168"/>
              <a:gd name="connsiteY3-8" fmla="*/ 216024 h 216024"/>
              <a:gd name="connsiteX4-9" fmla="*/ 0 w 1512168"/>
              <a:gd name="connsiteY4-10" fmla="*/ 216000 h 216024"/>
              <a:gd name="connsiteX0-11" fmla="*/ 0 w 1512168"/>
              <a:gd name="connsiteY0-12" fmla="*/ 216000 h 216024"/>
              <a:gd name="connsiteX1-13" fmla="*/ 144016 w 1512168"/>
              <a:gd name="connsiteY1-14" fmla="*/ 0 h 216024"/>
              <a:gd name="connsiteX2-15" fmla="*/ 1512168 w 1512168"/>
              <a:gd name="connsiteY2-16" fmla="*/ 0 h 216024"/>
              <a:gd name="connsiteX3-17" fmla="*/ 1368152 w 1512168"/>
              <a:gd name="connsiteY3-18" fmla="*/ 216024 h 216024"/>
              <a:gd name="connsiteX4-19" fmla="*/ 0 w 1512168"/>
              <a:gd name="connsiteY4-20" fmla="*/ 216000 h 21602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512168" h="216024">
                <a:moveTo>
                  <a:pt x="0" y="216000"/>
                </a:moveTo>
                <a:lnTo>
                  <a:pt x="144016" y="0"/>
                </a:lnTo>
                <a:lnTo>
                  <a:pt x="1512168" y="0"/>
                </a:lnTo>
                <a:lnTo>
                  <a:pt x="1368152" y="216024"/>
                </a:lnTo>
                <a:lnTo>
                  <a:pt x="0" y="216000"/>
                </a:lnTo>
                <a:close/>
              </a:path>
            </a:pathLst>
          </a:custGeom>
          <a:solidFill>
            <a:srgbClr val="0026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流程图: 手动输入 8"/>
          <p:cNvSpPr/>
          <p:nvPr/>
        </p:nvSpPr>
        <p:spPr>
          <a:xfrm rot="5400000" flipH="1">
            <a:off x="2263235" y="-1667381"/>
            <a:ext cx="1170944" cy="5343792"/>
          </a:xfrm>
          <a:prstGeom prst="flowChartManualInput">
            <a:avLst/>
          </a:prstGeom>
          <a:solidFill>
            <a:srgbClr val="0042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8"/>
          <p:cNvSpPr txBox="1"/>
          <p:nvPr/>
        </p:nvSpPr>
        <p:spPr>
          <a:xfrm>
            <a:off x="176813" y="632356"/>
            <a:ext cx="4992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求椭圆标准方程的方法</a:t>
            </a: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302724" y="1545121"/>
            <a:ext cx="8802688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</a:pPr>
            <a:r>
              <a:rPr kumimoji="0" lang="zh-CN" altLang="en-US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待定系数法</a:t>
            </a:r>
            <a:r>
              <a:rPr kumimoji="0" lang="zh-CN" altLang="en-US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求椭圆的标准方程：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</a:pPr>
            <a:r>
              <a:rPr kumimoji="0" lang="zh-CN" altLang="en-US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kumimoji="0" lang="en-US" altLang="zh-CN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(1)</a:t>
            </a:r>
            <a:r>
              <a:rPr kumimoji="0" lang="zh-CN" altLang="en-US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判断焦点位置，设出标准方程；</a:t>
            </a:r>
            <a:r>
              <a:rPr kumimoji="0" lang="en-US" altLang="zh-CN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kumimoji="0" lang="zh-CN" altLang="en-US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先定位</a:t>
            </a:r>
            <a:r>
              <a:rPr kumimoji="0" lang="en-US" altLang="zh-CN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</a:pPr>
            <a:r>
              <a:rPr kumimoji="0" lang="en-US" altLang="zh-CN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(2)</a:t>
            </a:r>
            <a:r>
              <a:rPr kumimoji="0" lang="zh-CN" altLang="en-US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根</a:t>
            </a:r>
            <a:r>
              <a:rPr kumimoji="0" lang="zh-CN" altLang="en-US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据条件求出</a:t>
            </a:r>
            <a:r>
              <a:rPr kumimoji="0" lang="en-US" altLang="zh-CN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kumimoji="0" lang="zh-CN" altLang="en-US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kumimoji="0" lang="en-US" altLang="zh-CN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kumimoji="0" lang="zh-CN" altLang="en-US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kumimoji="0" lang="en-US" altLang="zh-CN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kumimoji="0" lang="zh-CN" altLang="en-US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的值。</a:t>
            </a:r>
            <a:r>
              <a:rPr kumimoji="0" lang="en-US" altLang="zh-CN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kumimoji="0" lang="zh-CN" altLang="en-US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再定量</a:t>
            </a:r>
            <a:r>
              <a:rPr kumimoji="0" lang="en-US" altLang="zh-CN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</a:pPr>
            <a:r>
              <a:rPr kumimoji="0" lang="en-US" altLang="zh-CN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586375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8" grpId="0" animBg="1"/>
      <p:bldP spid="9" grpId="0" animBg="1"/>
      <p:bldP spid="1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Picture 9" descr="bar0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529" y="1863933"/>
            <a:ext cx="2270126" cy="9483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9" descr="bar0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876" y="965053"/>
            <a:ext cx="2270126" cy="9483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27"/>
          <p:cNvSpPr>
            <a:spLocks noChangeArrowheads="1"/>
          </p:cNvSpPr>
          <p:nvPr/>
        </p:nvSpPr>
        <p:spPr bwMode="auto">
          <a:xfrm>
            <a:off x="0" y="27305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" name="Rectangle 37"/>
          <p:cNvSpPr>
            <a:spLocks noChangeArrowheads="1"/>
          </p:cNvSpPr>
          <p:nvPr/>
        </p:nvSpPr>
        <p:spPr bwMode="auto">
          <a:xfrm>
            <a:off x="2895600" y="1096963"/>
            <a:ext cx="51054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椭圆的定义</a:t>
            </a:r>
            <a:endParaRPr lang="zh-CN" altLang="en-US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Rectangle 39"/>
          <p:cNvSpPr>
            <a:spLocks noChangeArrowheads="1"/>
          </p:cNvSpPr>
          <p:nvPr/>
        </p:nvSpPr>
        <p:spPr bwMode="auto">
          <a:xfrm>
            <a:off x="533400" y="1054100"/>
            <a:ext cx="250031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一个定义：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Rectangle 40"/>
          <p:cNvSpPr>
            <a:spLocks noChangeArrowheads="1"/>
          </p:cNvSpPr>
          <p:nvPr/>
        </p:nvSpPr>
        <p:spPr bwMode="auto">
          <a:xfrm>
            <a:off x="534988" y="1941513"/>
            <a:ext cx="22701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二类方程</a:t>
            </a:r>
            <a:r>
              <a:rPr lang="en-US" altLang="zh-CN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</a:p>
        </p:txBody>
      </p:sp>
      <p:graphicFrame>
        <p:nvGraphicFramePr>
          <p:cNvPr id="10" name="Object 43"/>
          <p:cNvGraphicFramePr>
            <a:graphicFrameLocks noChangeAspect="1"/>
          </p:cNvGraphicFramePr>
          <p:nvPr/>
        </p:nvGraphicFramePr>
        <p:xfrm>
          <a:off x="2971800" y="1706563"/>
          <a:ext cx="2057400" cy="1147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48" name="公式" r:id="rId4" imgW="708480" imgH="483840" progId="Equation.3">
                  <p:embed/>
                </p:oleObj>
              </mc:Choice>
              <mc:Fallback>
                <p:oleObj name="公式" r:id="rId4" imgW="708480" imgH="4838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1800" y="1706563"/>
                        <a:ext cx="2057400" cy="11477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44"/>
          <p:cNvGraphicFramePr>
            <a:graphicFrameLocks noChangeAspect="1"/>
          </p:cNvGraphicFramePr>
          <p:nvPr/>
        </p:nvGraphicFramePr>
        <p:xfrm>
          <a:off x="5029200" y="1657350"/>
          <a:ext cx="4038600" cy="1192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49" name="公式" r:id="rId6" imgW="1248120" imgH="483840" progId="Equation.3">
                  <p:embed/>
                </p:oleObj>
              </mc:Choice>
              <mc:Fallback>
                <p:oleObj name="公式" r:id="rId6" imgW="1248120" imgH="4838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29200" y="1657350"/>
                        <a:ext cx="4038600" cy="11922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2" name="Group 10"/>
          <p:cNvGrpSpPr/>
          <p:nvPr/>
        </p:nvGrpSpPr>
        <p:grpSpPr bwMode="auto">
          <a:xfrm>
            <a:off x="441014" y="190668"/>
            <a:ext cx="6087659" cy="914400"/>
            <a:chOff x="937" y="2304"/>
            <a:chExt cx="2452" cy="448"/>
          </a:xfrm>
        </p:grpSpPr>
        <p:sp>
          <p:nvSpPr>
            <p:cNvPr id="13" name="Freeform 11"/>
            <p:cNvSpPr/>
            <p:nvPr/>
          </p:nvSpPr>
          <p:spPr bwMode="gray">
            <a:xfrm>
              <a:off x="1061" y="2562"/>
              <a:ext cx="2162" cy="190"/>
            </a:xfrm>
            <a:custGeom>
              <a:avLst/>
              <a:gdLst>
                <a:gd name="T0" fmla="*/ 1270 w 1120"/>
                <a:gd name="T1" fmla="*/ 190 h 252"/>
                <a:gd name="T2" fmla="*/ 1265 w 1120"/>
                <a:gd name="T3" fmla="*/ 188 h 252"/>
                <a:gd name="T4" fmla="*/ 1247 w 1120"/>
                <a:gd name="T5" fmla="*/ 185 h 252"/>
                <a:gd name="T6" fmla="*/ 1218 w 1120"/>
                <a:gd name="T7" fmla="*/ 181 h 252"/>
                <a:gd name="T8" fmla="*/ 1177 w 1120"/>
                <a:gd name="T9" fmla="*/ 175 h 252"/>
                <a:gd name="T10" fmla="*/ 1125 w 1120"/>
                <a:gd name="T11" fmla="*/ 167 h 252"/>
                <a:gd name="T12" fmla="*/ 1064 w 1120"/>
                <a:gd name="T13" fmla="*/ 160 h 252"/>
                <a:gd name="T14" fmla="*/ 993 w 1120"/>
                <a:gd name="T15" fmla="*/ 154 h 252"/>
                <a:gd name="T16" fmla="*/ 914 w 1120"/>
                <a:gd name="T17" fmla="*/ 148 h 252"/>
                <a:gd name="T18" fmla="*/ 828 w 1120"/>
                <a:gd name="T19" fmla="*/ 143 h 252"/>
                <a:gd name="T20" fmla="*/ 733 w 1120"/>
                <a:gd name="T21" fmla="*/ 139 h 252"/>
                <a:gd name="T22" fmla="*/ 630 w 1120"/>
                <a:gd name="T23" fmla="*/ 139 h 252"/>
                <a:gd name="T24" fmla="*/ 528 w 1120"/>
                <a:gd name="T25" fmla="*/ 139 h 252"/>
                <a:gd name="T26" fmla="*/ 435 w 1120"/>
                <a:gd name="T27" fmla="*/ 143 h 252"/>
                <a:gd name="T28" fmla="*/ 349 w 1120"/>
                <a:gd name="T29" fmla="*/ 148 h 252"/>
                <a:gd name="T30" fmla="*/ 270 w 1120"/>
                <a:gd name="T31" fmla="*/ 154 h 252"/>
                <a:gd name="T32" fmla="*/ 202 w 1120"/>
                <a:gd name="T33" fmla="*/ 160 h 252"/>
                <a:gd name="T34" fmla="*/ 143 w 1120"/>
                <a:gd name="T35" fmla="*/ 167 h 252"/>
                <a:gd name="T36" fmla="*/ 93 w 1120"/>
                <a:gd name="T37" fmla="*/ 175 h 252"/>
                <a:gd name="T38" fmla="*/ 52 w 1120"/>
                <a:gd name="T39" fmla="*/ 181 h 252"/>
                <a:gd name="T40" fmla="*/ 23 w 1120"/>
                <a:gd name="T41" fmla="*/ 185 h 252"/>
                <a:gd name="T42" fmla="*/ 7 w 1120"/>
                <a:gd name="T43" fmla="*/ 188 h 252"/>
                <a:gd name="T44" fmla="*/ 0 w 1120"/>
                <a:gd name="T45" fmla="*/ 190 h 252"/>
                <a:gd name="T46" fmla="*/ 0 w 1120"/>
                <a:gd name="T47" fmla="*/ 47 h 252"/>
                <a:gd name="T48" fmla="*/ 635 w 1120"/>
                <a:gd name="T49" fmla="*/ 0 h 252"/>
                <a:gd name="T50" fmla="*/ 1270 w 1120"/>
                <a:gd name="T51" fmla="*/ 47 h 252"/>
                <a:gd name="T52" fmla="*/ 1270 w 1120"/>
                <a:gd name="T53" fmla="*/ 190 h 252"/>
                <a:gd name="T54" fmla="*/ 1270 w 1120"/>
                <a:gd name="T55" fmla="*/ 190 h 2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DF5908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gray">
            <a:xfrm>
              <a:off x="937" y="2304"/>
              <a:ext cx="2452" cy="39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3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/>
              <a:r>
                <a:rPr lang="zh-CN" altLang="en-US" sz="4000" dirty="0">
                  <a:solidFill>
                    <a:schemeClr val="bg1"/>
                  </a:solidFill>
                  <a:ea typeface="黑体" panose="02010609060101010101" pitchFamily="49" charset="-122"/>
                </a:rPr>
                <a:t>六</a:t>
              </a:r>
              <a:r>
                <a:rPr kumimoji="0" lang="zh-CN" altLang="en-US" sz="4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、</a:t>
              </a:r>
              <a:r>
                <a:rPr lang="zh-CN" altLang="en-US" sz="4000" dirty="0">
                  <a:solidFill>
                    <a:schemeClr val="bg1"/>
                  </a:solidFill>
                  <a:ea typeface="黑体" panose="02010609060101010101" pitchFamily="49" charset="-122"/>
                </a:rPr>
                <a:t>小结归纳，提高认识</a:t>
              </a:r>
              <a:endPara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6708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0653" y="855060"/>
            <a:ext cx="6305424" cy="5046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108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TB2pIyqmd0opuFjSZFxXXaDNVXa_!!98922521.jpg"/>
          <p:cNvPicPr>
            <a:picLocks noChangeAspect="1"/>
          </p:cNvPicPr>
          <p:nvPr/>
        </p:nvPicPr>
        <p:blipFill>
          <a:blip r:embed="rId2" cstate="print"/>
          <a:srcRect t="10124" b="14920"/>
          <a:stretch>
            <a:fillRect/>
          </a:stretch>
        </p:blipFill>
        <p:spPr>
          <a:xfrm>
            <a:off x="2015024" y="4042092"/>
            <a:ext cx="3148186" cy="2359742"/>
          </a:xfrm>
          <a:prstGeom prst="rect">
            <a:avLst/>
          </a:prstGeom>
        </p:spPr>
      </p:pic>
      <p:pic>
        <p:nvPicPr>
          <p:cNvPr id="6" name="图片 5" descr="1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38684" y="1348942"/>
            <a:ext cx="5010150" cy="2352675"/>
          </a:xfrm>
          <a:prstGeom prst="rect">
            <a:avLst/>
          </a:prstGeom>
        </p:spPr>
      </p:pic>
      <p:grpSp>
        <p:nvGrpSpPr>
          <p:cNvPr id="8" name="Group 10"/>
          <p:cNvGrpSpPr/>
          <p:nvPr/>
        </p:nvGrpSpPr>
        <p:grpSpPr bwMode="auto">
          <a:xfrm>
            <a:off x="1425917" y="206326"/>
            <a:ext cx="6617335" cy="914400"/>
            <a:chOff x="976" y="2304"/>
            <a:chExt cx="2452" cy="448"/>
          </a:xfrm>
        </p:grpSpPr>
        <p:sp>
          <p:nvSpPr>
            <p:cNvPr id="9" name="Freeform 11"/>
            <p:cNvSpPr/>
            <p:nvPr/>
          </p:nvSpPr>
          <p:spPr bwMode="gray">
            <a:xfrm>
              <a:off x="1061" y="2562"/>
              <a:ext cx="2162" cy="190"/>
            </a:xfrm>
            <a:custGeom>
              <a:avLst/>
              <a:gdLst>
                <a:gd name="T0" fmla="*/ 1270 w 1120"/>
                <a:gd name="T1" fmla="*/ 190 h 252"/>
                <a:gd name="T2" fmla="*/ 1265 w 1120"/>
                <a:gd name="T3" fmla="*/ 188 h 252"/>
                <a:gd name="T4" fmla="*/ 1247 w 1120"/>
                <a:gd name="T5" fmla="*/ 185 h 252"/>
                <a:gd name="T6" fmla="*/ 1218 w 1120"/>
                <a:gd name="T7" fmla="*/ 181 h 252"/>
                <a:gd name="T8" fmla="*/ 1177 w 1120"/>
                <a:gd name="T9" fmla="*/ 175 h 252"/>
                <a:gd name="T10" fmla="*/ 1125 w 1120"/>
                <a:gd name="T11" fmla="*/ 167 h 252"/>
                <a:gd name="T12" fmla="*/ 1064 w 1120"/>
                <a:gd name="T13" fmla="*/ 160 h 252"/>
                <a:gd name="T14" fmla="*/ 993 w 1120"/>
                <a:gd name="T15" fmla="*/ 154 h 252"/>
                <a:gd name="T16" fmla="*/ 914 w 1120"/>
                <a:gd name="T17" fmla="*/ 148 h 252"/>
                <a:gd name="T18" fmla="*/ 828 w 1120"/>
                <a:gd name="T19" fmla="*/ 143 h 252"/>
                <a:gd name="T20" fmla="*/ 733 w 1120"/>
                <a:gd name="T21" fmla="*/ 139 h 252"/>
                <a:gd name="T22" fmla="*/ 630 w 1120"/>
                <a:gd name="T23" fmla="*/ 139 h 252"/>
                <a:gd name="T24" fmla="*/ 528 w 1120"/>
                <a:gd name="T25" fmla="*/ 139 h 252"/>
                <a:gd name="T26" fmla="*/ 435 w 1120"/>
                <a:gd name="T27" fmla="*/ 143 h 252"/>
                <a:gd name="T28" fmla="*/ 349 w 1120"/>
                <a:gd name="T29" fmla="*/ 148 h 252"/>
                <a:gd name="T30" fmla="*/ 270 w 1120"/>
                <a:gd name="T31" fmla="*/ 154 h 252"/>
                <a:gd name="T32" fmla="*/ 202 w 1120"/>
                <a:gd name="T33" fmla="*/ 160 h 252"/>
                <a:gd name="T34" fmla="*/ 143 w 1120"/>
                <a:gd name="T35" fmla="*/ 167 h 252"/>
                <a:gd name="T36" fmla="*/ 93 w 1120"/>
                <a:gd name="T37" fmla="*/ 175 h 252"/>
                <a:gd name="T38" fmla="*/ 52 w 1120"/>
                <a:gd name="T39" fmla="*/ 181 h 252"/>
                <a:gd name="T40" fmla="*/ 23 w 1120"/>
                <a:gd name="T41" fmla="*/ 185 h 252"/>
                <a:gd name="T42" fmla="*/ 7 w 1120"/>
                <a:gd name="T43" fmla="*/ 188 h 252"/>
                <a:gd name="T44" fmla="*/ 0 w 1120"/>
                <a:gd name="T45" fmla="*/ 190 h 252"/>
                <a:gd name="T46" fmla="*/ 0 w 1120"/>
                <a:gd name="T47" fmla="*/ 47 h 252"/>
                <a:gd name="T48" fmla="*/ 635 w 1120"/>
                <a:gd name="T49" fmla="*/ 0 h 252"/>
                <a:gd name="T50" fmla="*/ 1270 w 1120"/>
                <a:gd name="T51" fmla="*/ 47 h 252"/>
                <a:gd name="T52" fmla="*/ 1270 w 1120"/>
                <a:gd name="T53" fmla="*/ 190 h 252"/>
                <a:gd name="T54" fmla="*/ 1270 w 1120"/>
                <a:gd name="T55" fmla="*/ 190 h 2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DF5908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Rectangle 12"/>
            <p:cNvSpPr>
              <a:spLocks noChangeArrowheads="1"/>
            </p:cNvSpPr>
            <p:nvPr/>
          </p:nvSpPr>
          <p:spPr bwMode="gray">
            <a:xfrm>
              <a:off x="976" y="2304"/>
              <a:ext cx="2452" cy="39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3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4000" dirty="0">
                  <a:solidFill>
                    <a:schemeClr val="bg1"/>
                  </a:solidFill>
                  <a:ea typeface="黑体" panose="02010609060101010101" pitchFamily="49" charset="-122"/>
                </a:rPr>
                <a:t>一、情境引入，认识椭圆</a:t>
              </a:r>
            </a:p>
          </p:txBody>
        </p:sp>
      </p:grpSp>
      <p:pic>
        <p:nvPicPr>
          <p:cNvPr id="11" name="Picture 2" descr="无标题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486" y="1294246"/>
            <a:ext cx="3645123" cy="2411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09532" y="3991122"/>
            <a:ext cx="3067440" cy="2532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112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64516" y="131796"/>
            <a:ext cx="8596668" cy="1320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64516" y="1682785"/>
            <a:ext cx="8596668" cy="3880773"/>
          </a:xfrm>
        </p:spPr>
        <p:txBody>
          <a:bodyPr/>
          <a:lstStyle/>
          <a:p>
            <a:endParaRPr lang="zh-CN" altLang="en-US" dirty="0"/>
          </a:p>
        </p:txBody>
      </p:sp>
      <p:pic>
        <p:nvPicPr>
          <p:cNvPr id="4" name="Picture 9" descr="bar01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302" y="693693"/>
            <a:ext cx="3130492" cy="9483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112312" y="861800"/>
            <a:ext cx="2077064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分析成果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pic>
        <p:nvPicPr>
          <p:cNvPr id="13" name="图片 12" descr="微信图片_201810102328415.jpg"/>
          <p:cNvPicPr>
            <a:picLocks noChangeAspect="1"/>
          </p:cNvPicPr>
          <p:nvPr/>
        </p:nvPicPr>
        <p:blipFill>
          <a:blip r:embed="rId4" cstate="print">
            <a:lum bright="20000" contrast="20000"/>
          </a:blip>
          <a:stretch>
            <a:fillRect/>
          </a:stretch>
        </p:blipFill>
        <p:spPr>
          <a:xfrm>
            <a:off x="1655522" y="1737718"/>
            <a:ext cx="3082412" cy="2001367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2775142" y="2324388"/>
            <a:ext cx="610867" cy="589695"/>
            <a:chOff x="2387960" y="2802192"/>
            <a:chExt cx="610867" cy="589695"/>
          </a:xfrm>
        </p:grpSpPr>
        <p:sp>
          <p:nvSpPr>
            <p:cNvPr id="15" name="矩形 14"/>
            <p:cNvSpPr/>
            <p:nvPr/>
          </p:nvSpPr>
          <p:spPr>
            <a:xfrm>
              <a:off x="2387960" y="2802192"/>
              <a:ext cx="28149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b="1" dirty="0" smtClean="0">
                  <a:solidFill>
                    <a:srgbClr val="FF0000"/>
                  </a:solidFill>
                </a:rPr>
                <a:t>.</a:t>
              </a:r>
              <a:endParaRPr lang="zh-CN" altLang="en-US" b="1" dirty="0"/>
            </a:p>
          </p:txBody>
        </p:sp>
        <p:sp>
          <p:nvSpPr>
            <p:cNvPr id="16" name="矩形 15"/>
            <p:cNvSpPr/>
            <p:nvPr/>
          </p:nvSpPr>
          <p:spPr>
            <a:xfrm>
              <a:off x="2717336" y="2807112"/>
              <a:ext cx="28149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b="1" dirty="0" smtClean="0">
                  <a:solidFill>
                    <a:srgbClr val="FF0000"/>
                  </a:solidFill>
                </a:rPr>
                <a:t>.</a:t>
              </a:r>
              <a:endParaRPr lang="zh-CN" altLang="en-US" b="1" dirty="0"/>
            </a:p>
          </p:txBody>
        </p:sp>
      </p:grpSp>
      <p:pic>
        <p:nvPicPr>
          <p:cNvPr id="17" name="图片 16" descr="微信图片_201810102328414.jpg"/>
          <p:cNvPicPr>
            <a:picLocks noChangeAspect="1"/>
          </p:cNvPicPr>
          <p:nvPr/>
        </p:nvPicPr>
        <p:blipFill>
          <a:blip r:embed="rId5" cstate="print">
            <a:lum bright="10000" contrast="30000"/>
          </a:blip>
          <a:stretch>
            <a:fillRect/>
          </a:stretch>
        </p:blipFill>
        <p:spPr>
          <a:xfrm rot="5400000">
            <a:off x="5684233" y="1328098"/>
            <a:ext cx="1984261" cy="2789411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6201670" y="2334228"/>
            <a:ext cx="920575" cy="609351"/>
            <a:chOff x="5814488" y="2812032"/>
            <a:chExt cx="920575" cy="609351"/>
          </a:xfrm>
        </p:grpSpPr>
        <p:sp>
          <p:nvSpPr>
            <p:cNvPr id="19" name="矩形 18"/>
            <p:cNvSpPr/>
            <p:nvPr/>
          </p:nvSpPr>
          <p:spPr>
            <a:xfrm>
              <a:off x="5814488" y="2836608"/>
              <a:ext cx="28149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b="1" dirty="0" smtClean="0">
                  <a:solidFill>
                    <a:srgbClr val="FF0000"/>
                  </a:solidFill>
                </a:rPr>
                <a:t>.</a:t>
              </a:r>
              <a:endParaRPr lang="zh-CN" altLang="en-US" b="1" dirty="0"/>
            </a:p>
          </p:txBody>
        </p:sp>
        <p:sp>
          <p:nvSpPr>
            <p:cNvPr id="20" name="矩形 19"/>
            <p:cNvSpPr/>
            <p:nvPr/>
          </p:nvSpPr>
          <p:spPr>
            <a:xfrm>
              <a:off x="6453572" y="2812032"/>
              <a:ext cx="28149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b="1" dirty="0" smtClean="0">
                  <a:solidFill>
                    <a:srgbClr val="FF0000"/>
                  </a:solidFill>
                </a:rPr>
                <a:t>.</a:t>
              </a:r>
              <a:endParaRPr lang="zh-CN" altLang="en-US" b="1" dirty="0"/>
            </a:p>
          </p:txBody>
        </p:sp>
      </p:grpSp>
      <p:pic>
        <p:nvPicPr>
          <p:cNvPr id="21" name="图片 20" descr="微信图片_201810102328412.jpg"/>
          <p:cNvPicPr>
            <a:picLocks noChangeAspect="1"/>
          </p:cNvPicPr>
          <p:nvPr/>
        </p:nvPicPr>
        <p:blipFill>
          <a:blip r:embed="rId6" cstate="print">
            <a:lum bright="10000" contrast="20000"/>
          </a:blip>
          <a:stretch>
            <a:fillRect/>
          </a:stretch>
        </p:blipFill>
        <p:spPr>
          <a:xfrm rot="16200000">
            <a:off x="785885" y="3596351"/>
            <a:ext cx="2083462" cy="2871014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1044652" y="4639896"/>
            <a:ext cx="1554739" cy="609351"/>
            <a:chOff x="657470" y="5117700"/>
            <a:chExt cx="1554739" cy="609351"/>
          </a:xfrm>
        </p:grpSpPr>
        <p:sp>
          <p:nvSpPr>
            <p:cNvPr id="23" name="矩形 22"/>
            <p:cNvSpPr/>
            <p:nvPr/>
          </p:nvSpPr>
          <p:spPr>
            <a:xfrm>
              <a:off x="657470" y="5142276"/>
              <a:ext cx="28149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b="1" dirty="0" smtClean="0">
                  <a:solidFill>
                    <a:srgbClr val="FF0000"/>
                  </a:solidFill>
                </a:rPr>
                <a:t>.</a:t>
              </a:r>
              <a:endParaRPr lang="zh-CN" altLang="en-US" b="1" dirty="0"/>
            </a:p>
          </p:txBody>
        </p:sp>
        <p:sp>
          <p:nvSpPr>
            <p:cNvPr id="24" name="矩形 23"/>
            <p:cNvSpPr/>
            <p:nvPr/>
          </p:nvSpPr>
          <p:spPr>
            <a:xfrm>
              <a:off x="1930718" y="5117700"/>
              <a:ext cx="28149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b="1" dirty="0" smtClean="0">
                  <a:solidFill>
                    <a:srgbClr val="FF0000"/>
                  </a:solidFill>
                </a:rPr>
                <a:t>.</a:t>
              </a:r>
              <a:endParaRPr lang="zh-CN" altLang="en-US" b="1" dirty="0"/>
            </a:p>
          </p:txBody>
        </p:sp>
      </p:grpSp>
      <p:pic>
        <p:nvPicPr>
          <p:cNvPr id="25" name="图片 24" descr="微信图片_201810102328413.jpg"/>
          <p:cNvPicPr>
            <a:picLocks noChangeAspect="1"/>
          </p:cNvPicPr>
          <p:nvPr/>
        </p:nvPicPr>
        <p:blipFill>
          <a:blip r:embed="rId7" cstate="print">
            <a:lum bright="10000" contrast="20000"/>
          </a:blip>
          <a:stretch>
            <a:fillRect/>
          </a:stretch>
        </p:blipFill>
        <p:spPr>
          <a:xfrm rot="16200000">
            <a:off x="3903344" y="3509729"/>
            <a:ext cx="2088517" cy="3003486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3866488" y="4615316"/>
            <a:ext cx="2144659" cy="609351"/>
            <a:chOff x="3479306" y="5093120"/>
            <a:chExt cx="2144659" cy="609351"/>
          </a:xfrm>
        </p:grpSpPr>
        <p:sp>
          <p:nvSpPr>
            <p:cNvPr id="27" name="矩形 26"/>
            <p:cNvSpPr/>
            <p:nvPr/>
          </p:nvSpPr>
          <p:spPr>
            <a:xfrm>
              <a:off x="3479306" y="5117696"/>
              <a:ext cx="28149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b="1" dirty="0" smtClean="0">
                  <a:solidFill>
                    <a:srgbClr val="FF0000"/>
                  </a:solidFill>
                </a:rPr>
                <a:t>.</a:t>
              </a:r>
              <a:endParaRPr lang="zh-CN" altLang="en-US" b="1" dirty="0"/>
            </a:p>
          </p:txBody>
        </p:sp>
        <p:sp>
          <p:nvSpPr>
            <p:cNvPr id="28" name="矩形 27"/>
            <p:cNvSpPr/>
            <p:nvPr/>
          </p:nvSpPr>
          <p:spPr>
            <a:xfrm>
              <a:off x="5342474" y="5093120"/>
              <a:ext cx="28149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b="1" dirty="0" smtClean="0">
                  <a:solidFill>
                    <a:srgbClr val="FF0000"/>
                  </a:solidFill>
                </a:rPr>
                <a:t>.</a:t>
              </a:r>
              <a:endParaRPr lang="zh-CN" altLang="en-US" b="1" dirty="0"/>
            </a:p>
          </p:txBody>
        </p:sp>
      </p:grpSp>
      <p:pic>
        <p:nvPicPr>
          <p:cNvPr id="29" name="图片 28" descr="微信图片_20181010232841.jpg"/>
          <p:cNvPicPr>
            <a:picLocks noChangeAspect="1"/>
          </p:cNvPicPr>
          <p:nvPr/>
        </p:nvPicPr>
        <p:blipFill>
          <a:blip r:embed="rId8" cstate="print">
            <a:lum bright="10000" contrast="20000"/>
          </a:blip>
          <a:stretch>
            <a:fillRect/>
          </a:stretch>
        </p:blipFill>
        <p:spPr>
          <a:xfrm rot="16200000">
            <a:off x="7052853" y="3556985"/>
            <a:ext cx="2137113" cy="2967040"/>
          </a:xfrm>
          <a:prstGeom prst="rect">
            <a:avLst/>
          </a:prstGeom>
        </p:spPr>
      </p:pic>
      <p:grpSp>
        <p:nvGrpSpPr>
          <p:cNvPr id="30" name="组合 29"/>
          <p:cNvGrpSpPr/>
          <p:nvPr/>
        </p:nvGrpSpPr>
        <p:grpSpPr>
          <a:xfrm>
            <a:off x="7027562" y="4620233"/>
            <a:ext cx="2188903" cy="609351"/>
            <a:chOff x="6640380" y="5098037"/>
            <a:chExt cx="2188903" cy="609351"/>
          </a:xfrm>
        </p:grpSpPr>
        <p:sp>
          <p:nvSpPr>
            <p:cNvPr id="31" name="矩形 30"/>
            <p:cNvSpPr/>
            <p:nvPr/>
          </p:nvSpPr>
          <p:spPr>
            <a:xfrm>
              <a:off x="6640380" y="5122613"/>
              <a:ext cx="28149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b="1" dirty="0" smtClean="0">
                  <a:solidFill>
                    <a:srgbClr val="FF0000"/>
                  </a:solidFill>
                </a:rPr>
                <a:t>.</a:t>
              </a:r>
              <a:endParaRPr lang="zh-CN" altLang="en-US" b="1" dirty="0"/>
            </a:p>
          </p:txBody>
        </p:sp>
        <p:sp>
          <p:nvSpPr>
            <p:cNvPr id="32" name="矩形 31"/>
            <p:cNvSpPr/>
            <p:nvPr/>
          </p:nvSpPr>
          <p:spPr>
            <a:xfrm>
              <a:off x="8547792" y="5098037"/>
              <a:ext cx="28149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b="1" dirty="0" smtClean="0">
                  <a:solidFill>
                    <a:srgbClr val="FF0000"/>
                  </a:solidFill>
                </a:rPr>
                <a:t>.</a:t>
              </a:r>
              <a:endParaRPr lang="zh-CN" altLang="en-US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19235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8"/>
          <p:cNvSpPr txBox="1">
            <a:spLocks noChangeArrowheads="1"/>
          </p:cNvSpPr>
          <p:nvPr/>
        </p:nvSpPr>
        <p:spPr bwMode="auto">
          <a:xfrm>
            <a:off x="490954" y="1349432"/>
            <a:ext cx="79248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kumimoji="0" lang="en-US" altLang="zh-CN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kumimoji="0" lang="zh-CN" altLang="en-US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、课本</a:t>
            </a:r>
            <a:r>
              <a:rPr kumimoji="0" lang="en-US" altLang="zh-CN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P64</a:t>
            </a:r>
            <a:r>
              <a:rPr kumimoji="0" lang="zh-CN" altLang="en-US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组</a:t>
            </a:r>
            <a:r>
              <a:rPr kumimoji="0" lang="zh-CN" altLang="en-US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kumimoji="0" lang="en-US" altLang="zh-CN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kumimoji="0" lang="zh-CN" altLang="en-US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题，第</a:t>
            </a:r>
            <a:r>
              <a:rPr kumimoji="0" lang="en-US" altLang="zh-CN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kumimoji="0" lang="zh-CN" altLang="en-US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r>
              <a:rPr kumimoji="0" lang="zh-CN" altLang="en-US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。推导焦点在            </a:t>
            </a:r>
            <a:r>
              <a:rPr kumimoji="0" lang="en-US" altLang="zh-CN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y</a:t>
            </a:r>
            <a:r>
              <a:rPr kumimoji="0" lang="zh-CN" altLang="en-US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轴的椭圆方程。（</a:t>
            </a:r>
            <a:r>
              <a:rPr kumimoji="0" lang="zh-CN" altLang="en-US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作业本）</a:t>
            </a:r>
          </a:p>
          <a:p>
            <a:r>
              <a:rPr kumimoji="0" lang="en-US" altLang="zh-CN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kumimoji="0" lang="zh-CN" altLang="en-US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kumimoji="0" lang="zh-CN" altLang="en-US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拓展提高</a:t>
            </a:r>
            <a:endParaRPr kumimoji="0" lang="en-US" altLang="zh-CN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Group 10"/>
          <p:cNvGrpSpPr/>
          <p:nvPr/>
        </p:nvGrpSpPr>
        <p:grpSpPr bwMode="auto">
          <a:xfrm>
            <a:off x="441014" y="190668"/>
            <a:ext cx="6087659" cy="914400"/>
            <a:chOff x="937" y="2304"/>
            <a:chExt cx="2452" cy="448"/>
          </a:xfrm>
        </p:grpSpPr>
        <p:sp>
          <p:nvSpPr>
            <p:cNvPr id="6" name="Freeform 11"/>
            <p:cNvSpPr/>
            <p:nvPr/>
          </p:nvSpPr>
          <p:spPr bwMode="gray">
            <a:xfrm>
              <a:off x="1061" y="2562"/>
              <a:ext cx="2162" cy="190"/>
            </a:xfrm>
            <a:custGeom>
              <a:avLst/>
              <a:gdLst>
                <a:gd name="T0" fmla="*/ 1270 w 1120"/>
                <a:gd name="T1" fmla="*/ 190 h 252"/>
                <a:gd name="T2" fmla="*/ 1265 w 1120"/>
                <a:gd name="T3" fmla="*/ 188 h 252"/>
                <a:gd name="T4" fmla="*/ 1247 w 1120"/>
                <a:gd name="T5" fmla="*/ 185 h 252"/>
                <a:gd name="T6" fmla="*/ 1218 w 1120"/>
                <a:gd name="T7" fmla="*/ 181 h 252"/>
                <a:gd name="T8" fmla="*/ 1177 w 1120"/>
                <a:gd name="T9" fmla="*/ 175 h 252"/>
                <a:gd name="T10" fmla="*/ 1125 w 1120"/>
                <a:gd name="T11" fmla="*/ 167 h 252"/>
                <a:gd name="T12" fmla="*/ 1064 w 1120"/>
                <a:gd name="T13" fmla="*/ 160 h 252"/>
                <a:gd name="T14" fmla="*/ 993 w 1120"/>
                <a:gd name="T15" fmla="*/ 154 h 252"/>
                <a:gd name="T16" fmla="*/ 914 w 1120"/>
                <a:gd name="T17" fmla="*/ 148 h 252"/>
                <a:gd name="T18" fmla="*/ 828 w 1120"/>
                <a:gd name="T19" fmla="*/ 143 h 252"/>
                <a:gd name="T20" fmla="*/ 733 w 1120"/>
                <a:gd name="T21" fmla="*/ 139 h 252"/>
                <a:gd name="T22" fmla="*/ 630 w 1120"/>
                <a:gd name="T23" fmla="*/ 139 h 252"/>
                <a:gd name="T24" fmla="*/ 528 w 1120"/>
                <a:gd name="T25" fmla="*/ 139 h 252"/>
                <a:gd name="T26" fmla="*/ 435 w 1120"/>
                <a:gd name="T27" fmla="*/ 143 h 252"/>
                <a:gd name="T28" fmla="*/ 349 w 1120"/>
                <a:gd name="T29" fmla="*/ 148 h 252"/>
                <a:gd name="T30" fmla="*/ 270 w 1120"/>
                <a:gd name="T31" fmla="*/ 154 h 252"/>
                <a:gd name="T32" fmla="*/ 202 w 1120"/>
                <a:gd name="T33" fmla="*/ 160 h 252"/>
                <a:gd name="T34" fmla="*/ 143 w 1120"/>
                <a:gd name="T35" fmla="*/ 167 h 252"/>
                <a:gd name="T36" fmla="*/ 93 w 1120"/>
                <a:gd name="T37" fmla="*/ 175 h 252"/>
                <a:gd name="T38" fmla="*/ 52 w 1120"/>
                <a:gd name="T39" fmla="*/ 181 h 252"/>
                <a:gd name="T40" fmla="*/ 23 w 1120"/>
                <a:gd name="T41" fmla="*/ 185 h 252"/>
                <a:gd name="T42" fmla="*/ 7 w 1120"/>
                <a:gd name="T43" fmla="*/ 188 h 252"/>
                <a:gd name="T44" fmla="*/ 0 w 1120"/>
                <a:gd name="T45" fmla="*/ 190 h 252"/>
                <a:gd name="T46" fmla="*/ 0 w 1120"/>
                <a:gd name="T47" fmla="*/ 47 h 252"/>
                <a:gd name="T48" fmla="*/ 635 w 1120"/>
                <a:gd name="T49" fmla="*/ 0 h 252"/>
                <a:gd name="T50" fmla="*/ 1270 w 1120"/>
                <a:gd name="T51" fmla="*/ 47 h 252"/>
                <a:gd name="T52" fmla="*/ 1270 w 1120"/>
                <a:gd name="T53" fmla="*/ 190 h 252"/>
                <a:gd name="T54" fmla="*/ 1270 w 1120"/>
                <a:gd name="T55" fmla="*/ 190 h 2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DF5908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7" name="Rectangle 12"/>
            <p:cNvSpPr>
              <a:spLocks noChangeArrowheads="1"/>
            </p:cNvSpPr>
            <p:nvPr/>
          </p:nvSpPr>
          <p:spPr bwMode="gray">
            <a:xfrm>
              <a:off x="937" y="2304"/>
              <a:ext cx="2452" cy="39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3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/>
              <a:r>
                <a:rPr lang="zh-CN" altLang="en-US" sz="4000" dirty="0">
                  <a:solidFill>
                    <a:schemeClr val="bg1"/>
                  </a:solidFill>
                  <a:ea typeface="黑体" panose="02010609060101010101" pitchFamily="49" charset="-122"/>
                </a:rPr>
                <a:t>七</a:t>
              </a:r>
              <a:r>
                <a:rPr lang="zh-CN" altLang="en-US" sz="4000" dirty="0" smtClean="0">
                  <a:solidFill>
                    <a:schemeClr val="bg1"/>
                  </a:solidFill>
                  <a:ea typeface="黑体" panose="02010609060101010101" pitchFamily="49" charset="-122"/>
                </a:rPr>
                <a:t>、作业练习，巩固提高</a:t>
              </a:r>
              <a:endPara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黑体" panose="02010609060101010101" pitchFamily="49" charset="-122"/>
              </a:endParaRPr>
            </a:p>
          </p:txBody>
        </p:sp>
      </p:grpSp>
      <p:sp>
        <p:nvSpPr>
          <p:cNvPr id="16" name="Rectangle 89"/>
          <p:cNvSpPr>
            <a:spLocks noChangeArrowheads="1"/>
          </p:cNvSpPr>
          <p:nvPr/>
        </p:nvSpPr>
        <p:spPr bwMode="auto">
          <a:xfrm>
            <a:off x="457276" y="2798840"/>
            <a:ext cx="4483100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Franklin Gothic Book" panose="020B0503020102020204" pitchFamily="34" charset="0"/>
                <a:ea typeface="ヒラギノ角ゴ Pro W3" pitchFamily="126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Franklin Gothic Book" panose="020B0503020102020204" pitchFamily="34" charset="0"/>
                <a:ea typeface="ヒラギノ角ゴ Pro W3" pitchFamily="126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Franklin Gothic Book" panose="020B0503020102020204" pitchFamily="34" charset="0"/>
                <a:ea typeface="ヒラギノ角ゴ Pro W3" pitchFamily="126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Franklin Gothic Book" panose="020B0503020102020204" pitchFamily="34" charset="0"/>
                <a:ea typeface="ヒラギノ角ゴ Pro W3" pitchFamily="126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Franklin Gothic Book" panose="020B0503020102020204" pitchFamily="34" charset="0"/>
                <a:ea typeface="ヒラギノ角ゴ Pro W3" pitchFamily="126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Franklin Gothic Book" panose="020B0503020102020204" pitchFamily="34" charset="0"/>
                <a:ea typeface="ヒラギノ角ゴ Pro W3" pitchFamily="126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Franklin Gothic Book" panose="020B0503020102020204" pitchFamily="34" charset="0"/>
                <a:ea typeface="ヒラギノ角ゴ Pro W3" pitchFamily="126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Franklin Gothic Book" panose="020B0503020102020204" pitchFamily="34" charset="0"/>
                <a:ea typeface="ヒラギノ角ゴ Pro W3" pitchFamily="126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Franklin Gothic Book" panose="020B0503020102020204" pitchFamily="34" charset="0"/>
                <a:ea typeface="ヒラギノ角ゴ Pro W3" pitchFamily="126" charset="-122"/>
              </a:defRPr>
            </a:lvl9pPr>
          </a:lstStyle>
          <a:p>
            <a:r>
              <a:rPr kumimoji="0" lang="zh-CN" altLang="en-US" sz="2800" b="1" dirty="0">
                <a:ea typeface="华文隶书" panose="02010800040101010101" pitchFamily="2" charset="-122"/>
              </a:rPr>
              <a:t>       </a:t>
            </a:r>
            <a:r>
              <a:rPr kumimoji="0" lang="zh-CN" altLang="en-US" sz="2800" b="1" dirty="0" smtClean="0">
                <a:ea typeface="华文隶书" panose="02010800040101010101" pitchFamily="2" charset="-122"/>
              </a:rPr>
              <a:t>查阅相关资料用</a:t>
            </a:r>
            <a:r>
              <a:rPr kumimoji="0" lang="zh-CN" altLang="en-US" sz="2800" b="1" dirty="0">
                <a:ea typeface="华文隶书" panose="02010800040101010101" pitchFamily="2" charset="-122"/>
              </a:rPr>
              <a:t>今天所学知识</a:t>
            </a:r>
            <a:r>
              <a:rPr kumimoji="0" lang="zh-CN" altLang="en-US" sz="2800" b="1" dirty="0" smtClean="0">
                <a:ea typeface="华文隶书" panose="02010800040101010101" pitchFamily="2" charset="-122"/>
              </a:rPr>
              <a:t>来说明</a:t>
            </a:r>
            <a:r>
              <a:rPr kumimoji="0" lang="zh-CN" altLang="en-US" sz="2800" b="1" dirty="0">
                <a:ea typeface="华文隶书" panose="02010800040101010101" pitchFamily="2" charset="-122"/>
              </a:rPr>
              <a:t>用平面斜截圆柱得到</a:t>
            </a:r>
            <a:r>
              <a:rPr kumimoji="0" lang="zh-CN" altLang="en-US" sz="2800" b="1" dirty="0" smtClean="0">
                <a:ea typeface="华文隶书" panose="02010800040101010101" pitchFamily="2" charset="-122"/>
              </a:rPr>
              <a:t>的截口</a:t>
            </a:r>
            <a:r>
              <a:rPr kumimoji="0" lang="zh-CN" altLang="en-US" sz="2800" b="1" dirty="0">
                <a:ea typeface="华文隶书" panose="02010800040101010101" pitchFamily="2" charset="-122"/>
              </a:rPr>
              <a:t>曲线是</a:t>
            </a:r>
            <a:r>
              <a:rPr kumimoji="0" lang="zh-CN" altLang="en-US" sz="2800" b="1" dirty="0" smtClean="0">
                <a:ea typeface="华文隶书" panose="02010800040101010101" pitchFamily="2" charset="-122"/>
              </a:rPr>
              <a:t>椭圆。</a:t>
            </a:r>
            <a:endParaRPr kumimoji="0" lang="zh-CN" altLang="en-US" sz="2800" b="1" dirty="0">
              <a:ea typeface="华文隶书" panose="02010800040101010101" pitchFamily="2" charset="-122"/>
            </a:endParaRPr>
          </a:p>
        </p:txBody>
      </p:sp>
      <p:grpSp>
        <p:nvGrpSpPr>
          <p:cNvPr id="17" name="Group 33"/>
          <p:cNvGrpSpPr>
            <a:grpSpLocks/>
          </p:cNvGrpSpPr>
          <p:nvPr/>
        </p:nvGrpSpPr>
        <p:grpSpPr bwMode="auto">
          <a:xfrm>
            <a:off x="5491657" y="2051469"/>
            <a:ext cx="3167062" cy="4752975"/>
            <a:chOff x="2699" y="527"/>
            <a:chExt cx="1905" cy="2858"/>
          </a:xfrm>
        </p:grpSpPr>
        <p:pic>
          <p:nvPicPr>
            <p:cNvPr id="18" name="Picture 3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99" y="527"/>
              <a:ext cx="1905" cy="28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Line 35"/>
            <p:cNvSpPr>
              <a:spLocks noChangeShapeType="1"/>
            </p:cNvSpPr>
            <p:nvPr/>
          </p:nvSpPr>
          <p:spPr bwMode="auto">
            <a:xfrm>
              <a:off x="2765" y="831"/>
              <a:ext cx="0" cy="2169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Franklin Gothic Book" charset="0"/>
                <a:ea typeface="ヒラギノ角ゴ Pro W3" charset="0"/>
                <a:cs typeface="ヒラギノ角ゴ Pro W3" charset="0"/>
              </a:endParaRPr>
            </a:p>
          </p:txBody>
        </p:sp>
        <p:sp>
          <p:nvSpPr>
            <p:cNvPr id="20" name="Line 36"/>
            <p:cNvSpPr>
              <a:spLocks noChangeShapeType="1"/>
            </p:cNvSpPr>
            <p:nvPr/>
          </p:nvSpPr>
          <p:spPr bwMode="auto">
            <a:xfrm>
              <a:off x="4553" y="877"/>
              <a:ext cx="0" cy="2097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Franklin Gothic Book" charset="0"/>
                <a:ea typeface="ヒラギノ角ゴ Pro W3" charset="0"/>
                <a:cs typeface="ヒラギノ角ゴ Pro W3" charset="0"/>
              </a:endParaRPr>
            </a:p>
          </p:txBody>
        </p:sp>
        <p:sp>
          <p:nvSpPr>
            <p:cNvPr id="21" name="Oval 37"/>
            <p:cNvSpPr>
              <a:spLocks noChangeArrowheads="1"/>
            </p:cNvSpPr>
            <p:nvPr/>
          </p:nvSpPr>
          <p:spPr bwMode="auto">
            <a:xfrm>
              <a:off x="2777" y="549"/>
              <a:ext cx="1764" cy="630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CCCC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Franklin Gothic Book" charset="0"/>
                <a:ea typeface="ヒラギノ角ゴ Pro W3" charset="0"/>
                <a:cs typeface="ヒラギノ角ゴ Pro W3" charset="0"/>
              </a:endParaRPr>
            </a:p>
          </p:txBody>
        </p:sp>
        <p:sp>
          <p:nvSpPr>
            <p:cNvPr id="22" name="弧 38"/>
            <p:cNvSpPr>
              <a:spLocks/>
            </p:cNvSpPr>
            <p:nvPr/>
          </p:nvSpPr>
          <p:spPr bwMode="auto">
            <a:xfrm rot="10339852">
              <a:off x="2789" y="2879"/>
              <a:ext cx="1348" cy="494"/>
            </a:xfrm>
            <a:custGeom>
              <a:avLst/>
              <a:gdLst>
                <a:gd name="T0" fmla="*/ 410 w 21446"/>
                <a:gd name="T1" fmla="*/ 0 h 20593"/>
                <a:gd name="T2" fmla="*/ 1348 w 21446"/>
                <a:gd name="T3" fmla="*/ 432 h 20593"/>
                <a:gd name="T4" fmla="*/ 0 w 21446"/>
                <a:gd name="T5" fmla="*/ 494 h 2059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446" h="20593" fill="none" extrusionOk="0">
                  <a:moveTo>
                    <a:pt x="6517" y="-1"/>
                  </a:moveTo>
                  <a:cubicBezTo>
                    <a:pt x="14597" y="2556"/>
                    <a:pt x="20436" y="9603"/>
                    <a:pt x="21446" y="18018"/>
                  </a:cubicBezTo>
                </a:path>
                <a:path w="21446" h="20593" stroke="0" extrusionOk="0">
                  <a:moveTo>
                    <a:pt x="6517" y="-1"/>
                  </a:moveTo>
                  <a:cubicBezTo>
                    <a:pt x="14597" y="2556"/>
                    <a:pt x="20436" y="9603"/>
                    <a:pt x="21446" y="18018"/>
                  </a:cubicBezTo>
                  <a:lnTo>
                    <a:pt x="0" y="20593"/>
                  </a:lnTo>
                  <a:lnTo>
                    <a:pt x="6517" y="-1"/>
                  </a:lnTo>
                  <a:close/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CCC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" name="弧 39"/>
            <p:cNvSpPr>
              <a:spLocks/>
            </p:cNvSpPr>
            <p:nvPr/>
          </p:nvSpPr>
          <p:spPr bwMode="auto">
            <a:xfrm flipV="1">
              <a:off x="3721" y="2900"/>
              <a:ext cx="826" cy="429"/>
            </a:xfrm>
            <a:custGeom>
              <a:avLst/>
              <a:gdLst>
                <a:gd name="T0" fmla="*/ 20 w 21468"/>
                <a:gd name="T1" fmla="*/ 0 h 21594"/>
                <a:gd name="T2" fmla="*/ 826 w 21468"/>
                <a:gd name="T3" fmla="*/ 382 h 21594"/>
                <a:gd name="T4" fmla="*/ 0 w 21468"/>
                <a:gd name="T5" fmla="*/ 429 h 2159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468" h="21594" fill="none" extrusionOk="0">
                  <a:moveTo>
                    <a:pt x="521" y="0"/>
                  </a:moveTo>
                  <a:cubicBezTo>
                    <a:pt x="11325" y="261"/>
                    <a:pt x="20273" y="8466"/>
                    <a:pt x="21467" y="19207"/>
                  </a:cubicBezTo>
                </a:path>
                <a:path w="21468" h="21594" stroke="0" extrusionOk="0">
                  <a:moveTo>
                    <a:pt x="521" y="0"/>
                  </a:moveTo>
                  <a:cubicBezTo>
                    <a:pt x="11325" y="261"/>
                    <a:pt x="20273" y="8466"/>
                    <a:pt x="21467" y="19207"/>
                  </a:cubicBezTo>
                  <a:lnTo>
                    <a:pt x="0" y="21594"/>
                  </a:lnTo>
                  <a:lnTo>
                    <a:pt x="521" y="0"/>
                  </a:lnTo>
                  <a:close/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CCC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7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4" name="Text Box 40"/>
          <p:cNvSpPr txBox="1">
            <a:spLocks noChangeArrowheads="1"/>
          </p:cNvSpPr>
          <p:nvPr/>
        </p:nvSpPr>
        <p:spPr bwMode="auto">
          <a:xfrm>
            <a:off x="6087471" y="3604044"/>
            <a:ext cx="1152525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CCCC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defRPr/>
            </a:pPr>
            <a:r>
              <a:rPr kumimoji="0" lang="en-US" altLang="zh-CN" sz="4800" b="1" i="1">
                <a:solidFill>
                  <a:srgbClr val="FF0000"/>
                </a:solidFill>
                <a:latin typeface="Times New Roman" charset="0"/>
                <a:ea typeface="宋体" charset="0"/>
                <a:cs typeface="宋体" charset="0"/>
              </a:rPr>
              <a:t>.</a:t>
            </a:r>
          </a:p>
        </p:txBody>
      </p:sp>
      <p:sp>
        <p:nvSpPr>
          <p:cNvPr id="25" name="Text Box 41"/>
          <p:cNvSpPr txBox="1">
            <a:spLocks noChangeArrowheads="1"/>
          </p:cNvSpPr>
          <p:nvPr/>
        </p:nvSpPr>
        <p:spPr bwMode="auto">
          <a:xfrm>
            <a:off x="7411446" y="4051719"/>
            <a:ext cx="5556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CCCC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kumimoji="0" lang="en-US" altLang="zh-CN" sz="2800" b="1" i="1">
                <a:latin typeface="Times New Roman" charset="0"/>
                <a:ea typeface="宋体" charset="0"/>
                <a:cs typeface="宋体" charset="0"/>
              </a:rPr>
              <a:t>F</a:t>
            </a:r>
            <a:r>
              <a:rPr kumimoji="0" lang="en-US" altLang="zh-CN" sz="2800" b="1" baseline="-25000">
                <a:latin typeface="Arial" charset="0"/>
                <a:ea typeface="宋体" charset="0"/>
                <a:cs typeface="宋体" charset="0"/>
              </a:rPr>
              <a:t>2</a:t>
            </a:r>
          </a:p>
        </p:txBody>
      </p:sp>
      <p:sp>
        <p:nvSpPr>
          <p:cNvPr id="26" name="Text Box 42"/>
          <p:cNvSpPr txBox="1">
            <a:spLocks noChangeArrowheads="1"/>
          </p:cNvSpPr>
          <p:nvPr/>
        </p:nvSpPr>
        <p:spPr bwMode="auto">
          <a:xfrm>
            <a:off x="7987709" y="5204244"/>
            <a:ext cx="401637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CCCC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kumimoji="0" lang="en-US" altLang="zh-CN" sz="2800" b="1" i="1">
                <a:latin typeface="Times New Roman" charset="0"/>
                <a:ea typeface="宋体" charset="0"/>
                <a:cs typeface="宋体" charset="0"/>
              </a:rPr>
              <a:t>P</a:t>
            </a:r>
          </a:p>
        </p:txBody>
      </p:sp>
      <p:sp>
        <p:nvSpPr>
          <p:cNvPr id="27" name="Text Box 43"/>
          <p:cNvSpPr txBox="1">
            <a:spLocks noChangeArrowheads="1"/>
          </p:cNvSpPr>
          <p:nvPr/>
        </p:nvSpPr>
        <p:spPr bwMode="auto">
          <a:xfrm>
            <a:off x="7771809" y="2535657"/>
            <a:ext cx="42068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CCCC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Franklin Gothic Book" panose="020B0503020102020204" pitchFamily="34" charset="0"/>
                <a:ea typeface="ヒラギノ角ゴ Pro W3" pitchFamily="126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Franklin Gothic Book" panose="020B0503020102020204" pitchFamily="34" charset="0"/>
                <a:ea typeface="ヒラギノ角ゴ Pro W3" pitchFamily="126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Franklin Gothic Book" panose="020B0503020102020204" pitchFamily="34" charset="0"/>
                <a:ea typeface="ヒラギノ角ゴ Pro W3" pitchFamily="126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Franklin Gothic Book" panose="020B0503020102020204" pitchFamily="34" charset="0"/>
                <a:ea typeface="ヒラギノ角ゴ Pro W3" pitchFamily="126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Franklin Gothic Book" panose="020B0503020102020204" pitchFamily="34" charset="0"/>
                <a:ea typeface="ヒラギノ角ゴ Pro W3" pitchFamily="126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Franklin Gothic Book" panose="020B0503020102020204" pitchFamily="34" charset="0"/>
                <a:ea typeface="ヒラギノ角ゴ Pro W3" pitchFamily="126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Franklin Gothic Book" panose="020B0503020102020204" pitchFamily="34" charset="0"/>
                <a:ea typeface="ヒラギノ角ゴ Pro W3" pitchFamily="126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Franklin Gothic Book" panose="020B0503020102020204" pitchFamily="34" charset="0"/>
                <a:ea typeface="ヒラギノ角ゴ Pro W3" pitchFamily="126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Franklin Gothic Book" panose="020B0503020102020204" pitchFamily="34" charset="0"/>
                <a:ea typeface="ヒラギノ角ゴ Pro W3" pitchFamily="126" charset="-122"/>
              </a:defRPr>
            </a:lvl9pPr>
          </a:lstStyle>
          <a:p>
            <a:pPr algn="ctr"/>
            <a:r>
              <a:rPr kumimoji="0" lang="en-US" altLang="zh-CN" sz="2800" b="1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kumimoji="0" lang="en-US" altLang="zh-CN" sz="2800" b="1" baseline="-250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" name="Text Box 45"/>
          <p:cNvSpPr txBox="1">
            <a:spLocks noChangeArrowheads="1"/>
          </p:cNvSpPr>
          <p:nvPr/>
        </p:nvSpPr>
        <p:spPr bwMode="auto">
          <a:xfrm>
            <a:off x="6939959" y="3946944"/>
            <a:ext cx="1152525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CCCC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defRPr/>
            </a:pPr>
            <a:r>
              <a:rPr kumimoji="0" lang="en-US" altLang="zh-CN" sz="4800" b="1" i="1">
                <a:solidFill>
                  <a:srgbClr val="FF0000"/>
                </a:solidFill>
                <a:latin typeface="Times New Roman" charset="0"/>
                <a:ea typeface="宋体" charset="0"/>
                <a:cs typeface="宋体" charset="0"/>
              </a:rPr>
              <a:t> .</a:t>
            </a:r>
          </a:p>
        </p:txBody>
      </p:sp>
      <p:sp>
        <p:nvSpPr>
          <p:cNvPr id="29" name="Text Box 46"/>
          <p:cNvSpPr txBox="1">
            <a:spLocks noChangeArrowheads="1"/>
          </p:cNvSpPr>
          <p:nvPr/>
        </p:nvSpPr>
        <p:spPr bwMode="auto">
          <a:xfrm>
            <a:off x="6187484" y="4096169"/>
            <a:ext cx="5556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CCCC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kumimoji="0" lang="en-US" altLang="zh-CN" sz="2800" b="1" i="1">
                <a:latin typeface="Times New Roman" charset="0"/>
                <a:ea typeface="宋体" charset="0"/>
                <a:cs typeface="宋体" charset="0"/>
              </a:rPr>
              <a:t>F</a:t>
            </a:r>
            <a:r>
              <a:rPr kumimoji="0" lang="en-US" altLang="zh-CN" sz="2800" b="1" baseline="-25000">
                <a:latin typeface="Arial" charset="0"/>
                <a:ea typeface="宋体" charset="0"/>
                <a:cs typeface="宋体" charset="0"/>
              </a:rPr>
              <a:t>1</a:t>
            </a:r>
          </a:p>
        </p:txBody>
      </p:sp>
      <p:sp>
        <p:nvSpPr>
          <p:cNvPr id="30" name="Line 47"/>
          <p:cNvSpPr>
            <a:spLocks noChangeShapeType="1"/>
          </p:cNvSpPr>
          <p:nvPr/>
        </p:nvSpPr>
        <p:spPr bwMode="auto">
          <a:xfrm>
            <a:off x="7987709" y="3088107"/>
            <a:ext cx="1587" cy="3529012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Franklin Gothic Book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31" name="Text Box 48"/>
          <p:cNvSpPr txBox="1">
            <a:spLocks noChangeArrowheads="1"/>
          </p:cNvSpPr>
          <p:nvPr/>
        </p:nvSpPr>
        <p:spPr bwMode="auto">
          <a:xfrm>
            <a:off x="7384459" y="2462632"/>
            <a:ext cx="1152525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CCCC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defRPr/>
            </a:pPr>
            <a:r>
              <a:rPr kumimoji="0" lang="en-US" altLang="zh-CN" sz="4800" b="1" i="1">
                <a:solidFill>
                  <a:srgbClr val="FF0000"/>
                </a:solidFill>
                <a:latin typeface="Times New Roman" charset="0"/>
                <a:ea typeface="宋体" charset="0"/>
                <a:cs typeface="宋体" charset="0"/>
              </a:rPr>
              <a:t> .</a:t>
            </a:r>
          </a:p>
        </p:txBody>
      </p:sp>
      <p:sp>
        <p:nvSpPr>
          <p:cNvPr id="32" name="Text Box 49"/>
          <p:cNvSpPr txBox="1">
            <a:spLocks noChangeArrowheads="1"/>
          </p:cNvSpPr>
          <p:nvPr/>
        </p:nvSpPr>
        <p:spPr bwMode="auto">
          <a:xfrm>
            <a:off x="7389221" y="4772444"/>
            <a:ext cx="1152525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CCCC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defRPr/>
            </a:pPr>
            <a:r>
              <a:rPr kumimoji="0" lang="en-US" altLang="zh-CN" sz="4800" b="1" i="1">
                <a:solidFill>
                  <a:srgbClr val="FF0000"/>
                </a:solidFill>
                <a:latin typeface="Times New Roman" charset="0"/>
                <a:ea typeface="宋体" charset="0"/>
                <a:cs typeface="宋体" charset="0"/>
              </a:rPr>
              <a:t> .</a:t>
            </a:r>
          </a:p>
        </p:txBody>
      </p:sp>
      <p:sp>
        <p:nvSpPr>
          <p:cNvPr id="33" name="Text Box 50"/>
          <p:cNvSpPr txBox="1">
            <a:spLocks noChangeArrowheads="1"/>
          </p:cNvSpPr>
          <p:nvPr/>
        </p:nvSpPr>
        <p:spPr bwMode="auto">
          <a:xfrm>
            <a:off x="7373245" y="6031584"/>
            <a:ext cx="1152525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CCCC"/>
                </a:solidFill>
              </a14:hiddenFill>
            </a:ext>
            <a:ext uri="{91240B29-F687-4f45-9708-019B960494DF}">
              <a14:hiddenLine xmlns:a14="http://schemas.microsoft.com/office/drawing/2010/main" xmlns="" w="28575">
                <a:solidFill>
                  <a:schemeClr val="tx1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defRPr/>
            </a:pPr>
            <a:r>
              <a:rPr kumimoji="0" lang="en-US" altLang="zh-CN" sz="4800" b="1" i="1" dirty="0">
                <a:solidFill>
                  <a:srgbClr val="FF0000"/>
                </a:solidFill>
                <a:latin typeface="Times New Roman" charset="0"/>
                <a:ea typeface="宋体" charset="0"/>
                <a:cs typeface="宋体" charset="0"/>
              </a:rPr>
              <a:t> .</a:t>
            </a:r>
          </a:p>
        </p:txBody>
      </p:sp>
      <p:sp>
        <p:nvSpPr>
          <p:cNvPr id="34" name="Line 51"/>
          <p:cNvSpPr>
            <a:spLocks noChangeShapeType="1"/>
          </p:cNvSpPr>
          <p:nvPr/>
        </p:nvSpPr>
        <p:spPr bwMode="auto">
          <a:xfrm>
            <a:off x="6619284" y="4240632"/>
            <a:ext cx="1296987" cy="1081087"/>
          </a:xfrm>
          <a:prstGeom prst="line">
            <a:avLst/>
          </a:prstGeom>
          <a:noFill/>
          <a:ln w="57150">
            <a:solidFill>
              <a:srgbClr val="FF00FF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Franklin Gothic Book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35" name="Line 52"/>
          <p:cNvSpPr>
            <a:spLocks noChangeShapeType="1"/>
          </p:cNvSpPr>
          <p:nvPr/>
        </p:nvSpPr>
        <p:spPr bwMode="auto">
          <a:xfrm>
            <a:off x="8009934" y="3088107"/>
            <a:ext cx="1587" cy="2232025"/>
          </a:xfrm>
          <a:prstGeom prst="line">
            <a:avLst/>
          </a:prstGeom>
          <a:noFill/>
          <a:ln w="57150">
            <a:solidFill>
              <a:srgbClr val="FF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Franklin Gothic Book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36" name="Line 53"/>
          <p:cNvSpPr>
            <a:spLocks noChangeShapeType="1"/>
          </p:cNvSpPr>
          <p:nvPr/>
        </p:nvSpPr>
        <p:spPr bwMode="auto">
          <a:xfrm>
            <a:off x="7560671" y="4562894"/>
            <a:ext cx="431800" cy="792163"/>
          </a:xfrm>
          <a:prstGeom prst="line">
            <a:avLst/>
          </a:prstGeom>
          <a:noFill/>
          <a:ln w="57150">
            <a:solidFill>
              <a:srgbClr val="0000FF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Franklin Gothic Book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37" name="Line 54"/>
          <p:cNvSpPr>
            <a:spLocks noChangeShapeType="1"/>
          </p:cNvSpPr>
          <p:nvPr/>
        </p:nvSpPr>
        <p:spPr bwMode="auto">
          <a:xfrm flipH="1">
            <a:off x="7992471" y="5409032"/>
            <a:ext cx="6350" cy="1208087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6319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2" descr="C:\Users\qiyanfang\Desktop\8b91cdca47f78690ca043c6c0aab129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WordArt 2"/>
          <p:cNvSpPr>
            <a:spLocks noChangeArrowheads="1" noChangeShapeType="1" noTextEdit="1"/>
          </p:cNvSpPr>
          <p:nvPr/>
        </p:nvSpPr>
        <p:spPr bwMode="auto">
          <a:xfrm>
            <a:off x="4120737" y="691820"/>
            <a:ext cx="4176713" cy="19446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43"/>
              </a:avLst>
            </a:prstTxWarp>
          </a:bodyPr>
          <a:lstStyle/>
          <a:p>
            <a:pPr algn="ctr"/>
            <a:r>
              <a:rPr lang="zh-CN" altLang="en-US" sz="3600" kern="10" dirty="0" smtClean="0">
                <a:ln w="9525">
                  <a:solidFill>
                    <a:srgbClr val="CCFFCC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宋体" panose="02010600030101010101" pitchFamily="2" charset="-122"/>
              </a:rPr>
              <a:t>感谢同学们！</a:t>
            </a:r>
            <a:endParaRPr lang="zh-CN" altLang="en-US" sz="3600" kern="10" dirty="0">
              <a:ln w="9525">
                <a:solidFill>
                  <a:srgbClr val="CCFFCC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latin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57008" y="4221678"/>
            <a:ext cx="33132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请各位老师批评指正！谢谢！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39543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0"/>
          <p:cNvGrpSpPr/>
          <p:nvPr/>
        </p:nvGrpSpPr>
        <p:grpSpPr bwMode="auto">
          <a:xfrm>
            <a:off x="1425917" y="206326"/>
            <a:ext cx="6617335" cy="914400"/>
            <a:chOff x="976" y="2304"/>
            <a:chExt cx="2452" cy="448"/>
          </a:xfrm>
        </p:grpSpPr>
        <p:sp>
          <p:nvSpPr>
            <p:cNvPr id="3" name="Freeform 11"/>
            <p:cNvSpPr/>
            <p:nvPr/>
          </p:nvSpPr>
          <p:spPr bwMode="gray">
            <a:xfrm>
              <a:off x="1061" y="2562"/>
              <a:ext cx="2162" cy="190"/>
            </a:xfrm>
            <a:custGeom>
              <a:avLst/>
              <a:gdLst>
                <a:gd name="T0" fmla="*/ 1270 w 1120"/>
                <a:gd name="T1" fmla="*/ 190 h 252"/>
                <a:gd name="T2" fmla="*/ 1265 w 1120"/>
                <a:gd name="T3" fmla="*/ 188 h 252"/>
                <a:gd name="T4" fmla="*/ 1247 w 1120"/>
                <a:gd name="T5" fmla="*/ 185 h 252"/>
                <a:gd name="T6" fmla="*/ 1218 w 1120"/>
                <a:gd name="T7" fmla="*/ 181 h 252"/>
                <a:gd name="T8" fmla="*/ 1177 w 1120"/>
                <a:gd name="T9" fmla="*/ 175 h 252"/>
                <a:gd name="T10" fmla="*/ 1125 w 1120"/>
                <a:gd name="T11" fmla="*/ 167 h 252"/>
                <a:gd name="T12" fmla="*/ 1064 w 1120"/>
                <a:gd name="T13" fmla="*/ 160 h 252"/>
                <a:gd name="T14" fmla="*/ 993 w 1120"/>
                <a:gd name="T15" fmla="*/ 154 h 252"/>
                <a:gd name="T16" fmla="*/ 914 w 1120"/>
                <a:gd name="T17" fmla="*/ 148 h 252"/>
                <a:gd name="T18" fmla="*/ 828 w 1120"/>
                <a:gd name="T19" fmla="*/ 143 h 252"/>
                <a:gd name="T20" fmla="*/ 733 w 1120"/>
                <a:gd name="T21" fmla="*/ 139 h 252"/>
                <a:gd name="T22" fmla="*/ 630 w 1120"/>
                <a:gd name="T23" fmla="*/ 139 h 252"/>
                <a:gd name="T24" fmla="*/ 528 w 1120"/>
                <a:gd name="T25" fmla="*/ 139 h 252"/>
                <a:gd name="T26" fmla="*/ 435 w 1120"/>
                <a:gd name="T27" fmla="*/ 143 h 252"/>
                <a:gd name="T28" fmla="*/ 349 w 1120"/>
                <a:gd name="T29" fmla="*/ 148 h 252"/>
                <a:gd name="T30" fmla="*/ 270 w 1120"/>
                <a:gd name="T31" fmla="*/ 154 h 252"/>
                <a:gd name="T32" fmla="*/ 202 w 1120"/>
                <a:gd name="T33" fmla="*/ 160 h 252"/>
                <a:gd name="T34" fmla="*/ 143 w 1120"/>
                <a:gd name="T35" fmla="*/ 167 h 252"/>
                <a:gd name="T36" fmla="*/ 93 w 1120"/>
                <a:gd name="T37" fmla="*/ 175 h 252"/>
                <a:gd name="T38" fmla="*/ 52 w 1120"/>
                <a:gd name="T39" fmla="*/ 181 h 252"/>
                <a:gd name="T40" fmla="*/ 23 w 1120"/>
                <a:gd name="T41" fmla="*/ 185 h 252"/>
                <a:gd name="T42" fmla="*/ 7 w 1120"/>
                <a:gd name="T43" fmla="*/ 188 h 252"/>
                <a:gd name="T44" fmla="*/ 0 w 1120"/>
                <a:gd name="T45" fmla="*/ 190 h 252"/>
                <a:gd name="T46" fmla="*/ 0 w 1120"/>
                <a:gd name="T47" fmla="*/ 47 h 252"/>
                <a:gd name="T48" fmla="*/ 635 w 1120"/>
                <a:gd name="T49" fmla="*/ 0 h 252"/>
                <a:gd name="T50" fmla="*/ 1270 w 1120"/>
                <a:gd name="T51" fmla="*/ 47 h 252"/>
                <a:gd name="T52" fmla="*/ 1270 w 1120"/>
                <a:gd name="T53" fmla="*/ 190 h 252"/>
                <a:gd name="T54" fmla="*/ 1270 w 1120"/>
                <a:gd name="T55" fmla="*/ 190 h 2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DF5908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" name="Rectangle 12"/>
            <p:cNvSpPr>
              <a:spLocks noChangeArrowheads="1"/>
            </p:cNvSpPr>
            <p:nvPr/>
          </p:nvSpPr>
          <p:spPr bwMode="gray">
            <a:xfrm>
              <a:off x="976" y="2304"/>
              <a:ext cx="2452" cy="39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3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4000" dirty="0">
                  <a:solidFill>
                    <a:schemeClr val="bg1"/>
                  </a:solidFill>
                  <a:ea typeface="黑体" panose="02010609060101010101" pitchFamily="49" charset="-122"/>
                </a:rPr>
                <a:t>一、情境引入，认识椭圆</a:t>
              </a:r>
            </a:p>
          </p:txBody>
        </p:sp>
      </p:grpSp>
      <p:sp>
        <p:nvSpPr>
          <p:cNvPr id="6" name="圆柱形 5"/>
          <p:cNvSpPr/>
          <p:nvPr/>
        </p:nvSpPr>
        <p:spPr>
          <a:xfrm>
            <a:off x="2662991" y="2261934"/>
            <a:ext cx="2358190" cy="3785938"/>
          </a:xfrm>
          <a:prstGeom prst="can">
            <a:avLst/>
          </a:prstGeom>
          <a:solidFill>
            <a:srgbClr val="96D624">
              <a:alpha val="63000"/>
            </a:srgbClr>
          </a:solidFill>
          <a:ln w="12700" cap="flat" cmpd="sng" algn="ctr">
            <a:solidFill>
              <a:srgbClr val="2B8303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椭圆 6"/>
          <p:cNvSpPr/>
          <p:nvPr/>
        </p:nvSpPr>
        <p:spPr>
          <a:xfrm rot="20221400">
            <a:off x="2616455" y="3494674"/>
            <a:ext cx="2476875" cy="885698"/>
          </a:xfrm>
          <a:prstGeom prst="ellipse">
            <a:avLst/>
          </a:prstGeom>
          <a:noFill/>
          <a:ln w="25400" cap="flat" cmpd="sng" algn="ctr">
            <a:solidFill>
              <a:schemeClr val="tx2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平行四边形 7"/>
          <p:cNvSpPr/>
          <p:nvPr/>
        </p:nvSpPr>
        <p:spPr>
          <a:xfrm rot="3228574">
            <a:off x="6806189" y="559255"/>
            <a:ext cx="1289427" cy="2775284"/>
          </a:xfrm>
          <a:prstGeom prst="parallelogram">
            <a:avLst/>
          </a:prstGeom>
          <a:solidFill>
            <a:srgbClr val="2B8303"/>
          </a:solidFill>
          <a:ln w="12700" cap="flat" cmpd="sng" algn="ctr">
            <a:solidFill>
              <a:srgbClr val="2B8303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TextBox 12"/>
          <p:cNvSpPr txBox="1"/>
          <p:nvPr/>
        </p:nvSpPr>
        <p:spPr>
          <a:xfrm>
            <a:off x="659708" y="1437939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斜截面边缘是椭圆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995329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4.85549E-6 L -0.74722 0.55352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400" y="2770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xit" presetSubtype="1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8" grpId="1" animBg="1"/>
      <p:bldP spid="8" grpId="2" animBg="1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0"/>
          <p:cNvGrpSpPr/>
          <p:nvPr/>
        </p:nvGrpSpPr>
        <p:grpSpPr bwMode="auto">
          <a:xfrm>
            <a:off x="1431852" y="532901"/>
            <a:ext cx="6617335" cy="914400"/>
            <a:chOff x="976" y="2304"/>
            <a:chExt cx="2452" cy="448"/>
          </a:xfrm>
        </p:grpSpPr>
        <p:sp>
          <p:nvSpPr>
            <p:cNvPr id="3" name="Freeform 11"/>
            <p:cNvSpPr/>
            <p:nvPr/>
          </p:nvSpPr>
          <p:spPr bwMode="gray">
            <a:xfrm>
              <a:off x="1061" y="2562"/>
              <a:ext cx="2162" cy="190"/>
            </a:xfrm>
            <a:custGeom>
              <a:avLst/>
              <a:gdLst>
                <a:gd name="T0" fmla="*/ 1270 w 1120"/>
                <a:gd name="T1" fmla="*/ 190 h 252"/>
                <a:gd name="T2" fmla="*/ 1265 w 1120"/>
                <a:gd name="T3" fmla="*/ 188 h 252"/>
                <a:gd name="T4" fmla="*/ 1247 w 1120"/>
                <a:gd name="T5" fmla="*/ 185 h 252"/>
                <a:gd name="T6" fmla="*/ 1218 w 1120"/>
                <a:gd name="T7" fmla="*/ 181 h 252"/>
                <a:gd name="T8" fmla="*/ 1177 w 1120"/>
                <a:gd name="T9" fmla="*/ 175 h 252"/>
                <a:gd name="T10" fmla="*/ 1125 w 1120"/>
                <a:gd name="T11" fmla="*/ 167 h 252"/>
                <a:gd name="T12" fmla="*/ 1064 w 1120"/>
                <a:gd name="T13" fmla="*/ 160 h 252"/>
                <a:gd name="T14" fmla="*/ 993 w 1120"/>
                <a:gd name="T15" fmla="*/ 154 h 252"/>
                <a:gd name="T16" fmla="*/ 914 w 1120"/>
                <a:gd name="T17" fmla="*/ 148 h 252"/>
                <a:gd name="T18" fmla="*/ 828 w 1120"/>
                <a:gd name="T19" fmla="*/ 143 h 252"/>
                <a:gd name="T20" fmla="*/ 733 w 1120"/>
                <a:gd name="T21" fmla="*/ 139 h 252"/>
                <a:gd name="T22" fmla="*/ 630 w 1120"/>
                <a:gd name="T23" fmla="*/ 139 h 252"/>
                <a:gd name="T24" fmla="*/ 528 w 1120"/>
                <a:gd name="T25" fmla="*/ 139 h 252"/>
                <a:gd name="T26" fmla="*/ 435 w 1120"/>
                <a:gd name="T27" fmla="*/ 143 h 252"/>
                <a:gd name="T28" fmla="*/ 349 w 1120"/>
                <a:gd name="T29" fmla="*/ 148 h 252"/>
                <a:gd name="T30" fmla="*/ 270 w 1120"/>
                <a:gd name="T31" fmla="*/ 154 h 252"/>
                <a:gd name="T32" fmla="*/ 202 w 1120"/>
                <a:gd name="T33" fmla="*/ 160 h 252"/>
                <a:gd name="T34" fmla="*/ 143 w 1120"/>
                <a:gd name="T35" fmla="*/ 167 h 252"/>
                <a:gd name="T36" fmla="*/ 93 w 1120"/>
                <a:gd name="T37" fmla="*/ 175 h 252"/>
                <a:gd name="T38" fmla="*/ 52 w 1120"/>
                <a:gd name="T39" fmla="*/ 181 h 252"/>
                <a:gd name="T40" fmla="*/ 23 w 1120"/>
                <a:gd name="T41" fmla="*/ 185 h 252"/>
                <a:gd name="T42" fmla="*/ 7 w 1120"/>
                <a:gd name="T43" fmla="*/ 188 h 252"/>
                <a:gd name="T44" fmla="*/ 0 w 1120"/>
                <a:gd name="T45" fmla="*/ 190 h 252"/>
                <a:gd name="T46" fmla="*/ 0 w 1120"/>
                <a:gd name="T47" fmla="*/ 47 h 252"/>
                <a:gd name="T48" fmla="*/ 635 w 1120"/>
                <a:gd name="T49" fmla="*/ 0 h 252"/>
                <a:gd name="T50" fmla="*/ 1270 w 1120"/>
                <a:gd name="T51" fmla="*/ 47 h 252"/>
                <a:gd name="T52" fmla="*/ 1270 w 1120"/>
                <a:gd name="T53" fmla="*/ 190 h 252"/>
                <a:gd name="T54" fmla="*/ 1270 w 1120"/>
                <a:gd name="T55" fmla="*/ 190 h 2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DF5908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" name="Rectangle 12"/>
            <p:cNvSpPr>
              <a:spLocks noChangeArrowheads="1"/>
            </p:cNvSpPr>
            <p:nvPr/>
          </p:nvSpPr>
          <p:spPr bwMode="gray">
            <a:xfrm>
              <a:off x="976" y="2304"/>
              <a:ext cx="2452" cy="39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3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4000" dirty="0">
                  <a:solidFill>
                    <a:schemeClr val="bg1"/>
                  </a:solidFill>
                  <a:ea typeface="黑体" panose="02010609060101010101" pitchFamily="49" charset="-122"/>
                </a:rPr>
                <a:t>一、情境引入，认识椭圆</a:t>
              </a:r>
            </a:p>
          </p:txBody>
        </p:sp>
      </p:grpSp>
      <p:sp>
        <p:nvSpPr>
          <p:cNvPr id="5" name="椭圆 4"/>
          <p:cNvSpPr/>
          <p:nvPr/>
        </p:nvSpPr>
        <p:spPr>
          <a:xfrm>
            <a:off x="2749134" y="5219418"/>
            <a:ext cx="2903621" cy="994610"/>
          </a:xfrm>
          <a:prstGeom prst="ellipse">
            <a:avLst/>
          </a:prstGeom>
          <a:solidFill>
            <a:srgbClr val="96D624">
              <a:alpha val="41000"/>
            </a:srgbClr>
          </a:solidFill>
          <a:ln w="22225" cap="flat" cmpd="sng" algn="ctr">
            <a:solidFill>
              <a:srgbClr val="2B8303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" name="组合 13"/>
          <p:cNvGrpSpPr/>
          <p:nvPr/>
        </p:nvGrpSpPr>
        <p:grpSpPr>
          <a:xfrm>
            <a:off x="2749133" y="2568936"/>
            <a:ext cx="2903621" cy="3080084"/>
            <a:chOff x="2749134" y="2636639"/>
            <a:chExt cx="2903621" cy="3080084"/>
          </a:xfrm>
        </p:grpSpPr>
        <p:cxnSp>
          <p:nvCxnSpPr>
            <p:cNvPr id="7" name="直接连接符 6"/>
            <p:cNvCxnSpPr>
              <a:endCxn id="5" idx="2"/>
            </p:cNvCxnSpPr>
            <p:nvPr/>
          </p:nvCxnSpPr>
          <p:spPr>
            <a:xfrm flipH="1">
              <a:off x="2749134" y="2636639"/>
              <a:ext cx="1427748" cy="3080084"/>
            </a:xfrm>
            <a:prstGeom prst="line">
              <a:avLst/>
            </a:prstGeom>
            <a:noFill/>
            <a:ln w="22225" cap="flat" cmpd="sng" algn="ctr">
              <a:solidFill>
                <a:srgbClr val="2B8303"/>
              </a:solidFill>
              <a:prstDash val="solid"/>
              <a:miter lim="800000"/>
            </a:ln>
            <a:effectLst/>
          </p:spPr>
        </p:cxnSp>
        <p:cxnSp>
          <p:nvCxnSpPr>
            <p:cNvPr id="8" name="直接连接符 7"/>
            <p:cNvCxnSpPr>
              <a:endCxn id="5" idx="6"/>
            </p:cNvCxnSpPr>
            <p:nvPr/>
          </p:nvCxnSpPr>
          <p:spPr>
            <a:xfrm>
              <a:off x="4176882" y="2636639"/>
              <a:ext cx="1475873" cy="3080084"/>
            </a:xfrm>
            <a:prstGeom prst="line">
              <a:avLst/>
            </a:prstGeom>
            <a:noFill/>
            <a:ln w="22225" cap="flat" cmpd="sng" algn="ctr">
              <a:solidFill>
                <a:srgbClr val="2B8303"/>
              </a:solidFill>
              <a:prstDash val="solid"/>
              <a:miter lim="800000"/>
            </a:ln>
            <a:effectLst/>
          </p:spPr>
        </p:cxnSp>
      </p:grpSp>
      <p:sp>
        <p:nvSpPr>
          <p:cNvPr id="9" name="椭圆 8"/>
          <p:cNvSpPr/>
          <p:nvPr/>
        </p:nvSpPr>
        <p:spPr>
          <a:xfrm rot="19952813">
            <a:off x="3078149" y="4113478"/>
            <a:ext cx="1864257" cy="577031"/>
          </a:xfrm>
          <a:prstGeom prst="ellipse">
            <a:avLst/>
          </a:prstGeom>
          <a:noFill/>
          <a:ln w="25400" cap="flat" cmpd="sng" algn="ctr">
            <a:solidFill>
              <a:srgbClr val="2B8303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 rot="19941111">
            <a:off x="6093959" y="2408834"/>
            <a:ext cx="2662204" cy="619304"/>
          </a:xfrm>
          <a:prstGeom prst="rect">
            <a:avLst/>
          </a:prstGeom>
          <a:solidFill>
            <a:srgbClr val="2B8303"/>
          </a:solidFill>
          <a:ln w="12700" cap="flat" cmpd="sng" algn="ctr">
            <a:solidFill>
              <a:srgbClr val="2B8303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TextBox 20"/>
          <p:cNvSpPr txBox="1"/>
          <p:nvPr/>
        </p:nvSpPr>
        <p:spPr>
          <a:xfrm>
            <a:off x="733328" y="1806219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斜截面边缘是椭圆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4165640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1.84971E-6 L -0.68959 0.47653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500" y="2380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xit" presetSubtype="1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0" grpId="1" animBg="1"/>
      <p:bldP spid="10" grpId="2" animBg="1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0"/>
          <p:cNvGrpSpPr/>
          <p:nvPr/>
        </p:nvGrpSpPr>
        <p:grpSpPr bwMode="auto">
          <a:xfrm>
            <a:off x="1425917" y="206326"/>
            <a:ext cx="6617335" cy="914400"/>
            <a:chOff x="976" y="2304"/>
            <a:chExt cx="2452" cy="448"/>
          </a:xfrm>
        </p:grpSpPr>
        <p:sp>
          <p:nvSpPr>
            <p:cNvPr id="3" name="Freeform 11"/>
            <p:cNvSpPr/>
            <p:nvPr/>
          </p:nvSpPr>
          <p:spPr bwMode="gray">
            <a:xfrm>
              <a:off x="1061" y="2562"/>
              <a:ext cx="2162" cy="190"/>
            </a:xfrm>
            <a:custGeom>
              <a:avLst/>
              <a:gdLst>
                <a:gd name="T0" fmla="*/ 1270 w 1120"/>
                <a:gd name="T1" fmla="*/ 190 h 252"/>
                <a:gd name="T2" fmla="*/ 1265 w 1120"/>
                <a:gd name="T3" fmla="*/ 188 h 252"/>
                <a:gd name="T4" fmla="*/ 1247 w 1120"/>
                <a:gd name="T5" fmla="*/ 185 h 252"/>
                <a:gd name="T6" fmla="*/ 1218 w 1120"/>
                <a:gd name="T7" fmla="*/ 181 h 252"/>
                <a:gd name="T8" fmla="*/ 1177 w 1120"/>
                <a:gd name="T9" fmla="*/ 175 h 252"/>
                <a:gd name="T10" fmla="*/ 1125 w 1120"/>
                <a:gd name="T11" fmla="*/ 167 h 252"/>
                <a:gd name="T12" fmla="*/ 1064 w 1120"/>
                <a:gd name="T13" fmla="*/ 160 h 252"/>
                <a:gd name="T14" fmla="*/ 993 w 1120"/>
                <a:gd name="T15" fmla="*/ 154 h 252"/>
                <a:gd name="T16" fmla="*/ 914 w 1120"/>
                <a:gd name="T17" fmla="*/ 148 h 252"/>
                <a:gd name="T18" fmla="*/ 828 w 1120"/>
                <a:gd name="T19" fmla="*/ 143 h 252"/>
                <a:gd name="T20" fmla="*/ 733 w 1120"/>
                <a:gd name="T21" fmla="*/ 139 h 252"/>
                <a:gd name="T22" fmla="*/ 630 w 1120"/>
                <a:gd name="T23" fmla="*/ 139 h 252"/>
                <a:gd name="T24" fmla="*/ 528 w 1120"/>
                <a:gd name="T25" fmla="*/ 139 h 252"/>
                <a:gd name="T26" fmla="*/ 435 w 1120"/>
                <a:gd name="T27" fmla="*/ 143 h 252"/>
                <a:gd name="T28" fmla="*/ 349 w 1120"/>
                <a:gd name="T29" fmla="*/ 148 h 252"/>
                <a:gd name="T30" fmla="*/ 270 w 1120"/>
                <a:gd name="T31" fmla="*/ 154 h 252"/>
                <a:gd name="T32" fmla="*/ 202 w 1120"/>
                <a:gd name="T33" fmla="*/ 160 h 252"/>
                <a:gd name="T34" fmla="*/ 143 w 1120"/>
                <a:gd name="T35" fmla="*/ 167 h 252"/>
                <a:gd name="T36" fmla="*/ 93 w 1120"/>
                <a:gd name="T37" fmla="*/ 175 h 252"/>
                <a:gd name="T38" fmla="*/ 52 w 1120"/>
                <a:gd name="T39" fmla="*/ 181 h 252"/>
                <a:gd name="T40" fmla="*/ 23 w 1120"/>
                <a:gd name="T41" fmla="*/ 185 h 252"/>
                <a:gd name="T42" fmla="*/ 7 w 1120"/>
                <a:gd name="T43" fmla="*/ 188 h 252"/>
                <a:gd name="T44" fmla="*/ 0 w 1120"/>
                <a:gd name="T45" fmla="*/ 190 h 252"/>
                <a:gd name="T46" fmla="*/ 0 w 1120"/>
                <a:gd name="T47" fmla="*/ 47 h 252"/>
                <a:gd name="T48" fmla="*/ 635 w 1120"/>
                <a:gd name="T49" fmla="*/ 0 h 252"/>
                <a:gd name="T50" fmla="*/ 1270 w 1120"/>
                <a:gd name="T51" fmla="*/ 47 h 252"/>
                <a:gd name="T52" fmla="*/ 1270 w 1120"/>
                <a:gd name="T53" fmla="*/ 190 h 252"/>
                <a:gd name="T54" fmla="*/ 1270 w 1120"/>
                <a:gd name="T55" fmla="*/ 190 h 2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DF5908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" name="Rectangle 12"/>
            <p:cNvSpPr>
              <a:spLocks noChangeArrowheads="1"/>
            </p:cNvSpPr>
            <p:nvPr/>
          </p:nvSpPr>
          <p:spPr bwMode="gray">
            <a:xfrm>
              <a:off x="976" y="2304"/>
              <a:ext cx="2452" cy="39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3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3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3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3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3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4000" dirty="0">
                  <a:solidFill>
                    <a:schemeClr val="bg1"/>
                  </a:solidFill>
                  <a:ea typeface="黑体" panose="02010609060101010101" pitchFamily="49" charset="-122"/>
                </a:rPr>
                <a:t>一、情境引入，认识椭圆</a:t>
              </a:r>
            </a:p>
          </p:txBody>
        </p:sp>
      </p:grpSp>
      <p:sp>
        <p:nvSpPr>
          <p:cNvPr id="5" name="TextBox 8"/>
          <p:cNvSpPr txBox="1"/>
          <p:nvPr/>
        </p:nvSpPr>
        <p:spPr>
          <a:xfrm>
            <a:off x="1055032" y="1478275"/>
            <a:ext cx="88024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b="1" kern="0" noProof="0" dirty="0" smtClean="0">
                <a:solidFill>
                  <a:sysClr val="windowText" lastClr="000000"/>
                </a:solidFill>
              </a:rPr>
              <a:t>我们如何画出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一个椭圆？椭圆的定义是什么呢？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12" name="Picture 18" descr="水杯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723" y="2948781"/>
            <a:ext cx="2289175" cy="298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9" descr="水杯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8777" y="3060700"/>
            <a:ext cx="2411412" cy="298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 Box 28"/>
          <p:cNvSpPr txBox="1">
            <a:spLocks noChangeArrowheads="1"/>
          </p:cNvSpPr>
          <p:nvPr/>
        </p:nvSpPr>
        <p:spPr bwMode="auto">
          <a:xfrm>
            <a:off x="3111749" y="3005375"/>
            <a:ext cx="3024187" cy="1373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Franklin Gothic Book" panose="020B0503020102020204" pitchFamily="34" charset="0"/>
                <a:ea typeface="ヒラギノ角ゴ Pro W3" pitchFamily="126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Franklin Gothic Book" panose="020B0503020102020204" pitchFamily="34" charset="0"/>
                <a:ea typeface="ヒラギノ角ゴ Pro W3" pitchFamily="126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Franklin Gothic Book" panose="020B0503020102020204" pitchFamily="34" charset="0"/>
                <a:ea typeface="ヒラギノ角ゴ Pro W3" pitchFamily="126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Franklin Gothic Book" panose="020B0503020102020204" pitchFamily="34" charset="0"/>
                <a:ea typeface="ヒラギノ角ゴ Pro W3" pitchFamily="126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Franklin Gothic Book" panose="020B0503020102020204" pitchFamily="34" charset="0"/>
                <a:ea typeface="ヒラギノ角ゴ Pro W3" pitchFamily="126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Franklin Gothic Book" panose="020B0503020102020204" pitchFamily="34" charset="0"/>
                <a:ea typeface="ヒラギノ角ゴ Pro W3" pitchFamily="126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Franklin Gothic Book" panose="020B0503020102020204" pitchFamily="34" charset="0"/>
                <a:ea typeface="ヒラギノ角ゴ Pro W3" pitchFamily="126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Franklin Gothic Book" panose="020B0503020102020204" pitchFamily="34" charset="0"/>
                <a:ea typeface="ヒラギノ角ゴ Pro W3" pitchFamily="126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Franklin Gothic Book" panose="020B0503020102020204" pitchFamily="34" charset="0"/>
                <a:ea typeface="ヒラギノ角ゴ Pro W3" pitchFamily="126" charset="-122"/>
              </a:defRPr>
            </a:lvl9pPr>
          </a:lstStyle>
          <a:p>
            <a:r>
              <a:rPr kumimoji="0" lang="zh-CN" altLang="en-US" sz="2800" b="1" dirty="0">
                <a:ea typeface="华文隶书" panose="02010800040101010101" pitchFamily="2" charset="-122"/>
              </a:rPr>
              <a:t>圆柱形杯子水面</a:t>
            </a:r>
          </a:p>
          <a:p>
            <a:r>
              <a:rPr kumimoji="0" lang="zh-CN" altLang="en-US" sz="2800" b="1" dirty="0">
                <a:ea typeface="华文隶书" panose="02010800040101010101" pitchFamily="2" charset="-122"/>
              </a:rPr>
              <a:t>的边界呈现什么几何形状？</a:t>
            </a:r>
          </a:p>
        </p:txBody>
      </p:sp>
      <p:sp>
        <p:nvSpPr>
          <p:cNvPr id="15" name="Oval 33"/>
          <p:cNvSpPr>
            <a:spLocks noChangeArrowheads="1"/>
          </p:cNvSpPr>
          <p:nvPr/>
        </p:nvSpPr>
        <p:spPr bwMode="auto">
          <a:xfrm>
            <a:off x="6318951" y="3835215"/>
            <a:ext cx="1082675" cy="301625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CCCC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7" name="Text Box 12"/>
          <p:cNvSpPr txBox="1">
            <a:spLocks noChangeArrowheads="1"/>
          </p:cNvSpPr>
          <p:nvPr/>
        </p:nvSpPr>
        <p:spPr bwMode="auto">
          <a:xfrm>
            <a:off x="4905375" y="3911600"/>
            <a:ext cx="11017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</a:rPr>
              <a:t>椭圆</a:t>
            </a:r>
          </a:p>
        </p:txBody>
      </p:sp>
      <p:sp>
        <p:nvSpPr>
          <p:cNvPr id="18" name="AutoShape 56"/>
          <p:cNvSpPr>
            <a:spLocks noChangeArrowheads="1"/>
          </p:cNvSpPr>
          <p:nvPr/>
        </p:nvSpPr>
        <p:spPr bwMode="auto">
          <a:xfrm rot="16200000">
            <a:off x="4160509" y="3377169"/>
            <a:ext cx="328612" cy="2462212"/>
          </a:xfrm>
          <a:prstGeom prst="downArrow">
            <a:avLst>
              <a:gd name="adj1" fmla="val 50000"/>
              <a:gd name="adj2" fmla="val 187319"/>
            </a:avLst>
          </a:prstGeom>
          <a:solidFill>
            <a:srgbClr val="FFCCCC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5970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animBg="1"/>
      <p:bldP spid="17" grpId="0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7"/>
          <p:cNvSpPr>
            <a:spLocks noChangeArrowheads="1"/>
          </p:cNvSpPr>
          <p:nvPr/>
        </p:nvSpPr>
        <p:spPr bwMode="auto">
          <a:xfrm>
            <a:off x="646553" y="2631616"/>
            <a:ext cx="3673475" cy="3673475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8" name="Oval 17"/>
          <p:cNvSpPr>
            <a:spLocks noChangeArrowheads="1"/>
          </p:cNvSpPr>
          <p:nvPr/>
        </p:nvSpPr>
        <p:spPr bwMode="auto">
          <a:xfrm rot="10800000">
            <a:off x="646552" y="3742003"/>
            <a:ext cx="3673475" cy="1489078"/>
          </a:xfrm>
          <a:prstGeom prst="ellipse">
            <a:avLst/>
          </a:prstGeom>
          <a:noFill/>
          <a:ln w="28575">
            <a:solidFill>
              <a:srgbClr val="CC33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2" name="TextBox 84"/>
          <p:cNvSpPr txBox="1"/>
          <p:nvPr/>
        </p:nvSpPr>
        <p:spPr>
          <a:xfrm>
            <a:off x="2312720" y="3952535"/>
            <a:ext cx="32733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.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13" name="TextBox 84"/>
          <p:cNvSpPr txBox="1"/>
          <p:nvPr/>
        </p:nvSpPr>
        <p:spPr>
          <a:xfrm>
            <a:off x="2313619" y="3949819"/>
            <a:ext cx="32733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.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14" name="Freeform 11"/>
          <p:cNvSpPr/>
          <p:nvPr/>
        </p:nvSpPr>
        <p:spPr bwMode="gray">
          <a:xfrm>
            <a:off x="1655311" y="732922"/>
            <a:ext cx="5834698" cy="387804"/>
          </a:xfrm>
          <a:custGeom>
            <a:avLst/>
            <a:gdLst>
              <a:gd name="T0" fmla="*/ 1270 w 1120"/>
              <a:gd name="T1" fmla="*/ 190 h 252"/>
              <a:gd name="T2" fmla="*/ 1265 w 1120"/>
              <a:gd name="T3" fmla="*/ 188 h 252"/>
              <a:gd name="T4" fmla="*/ 1247 w 1120"/>
              <a:gd name="T5" fmla="*/ 185 h 252"/>
              <a:gd name="T6" fmla="*/ 1218 w 1120"/>
              <a:gd name="T7" fmla="*/ 181 h 252"/>
              <a:gd name="T8" fmla="*/ 1177 w 1120"/>
              <a:gd name="T9" fmla="*/ 175 h 252"/>
              <a:gd name="T10" fmla="*/ 1125 w 1120"/>
              <a:gd name="T11" fmla="*/ 167 h 252"/>
              <a:gd name="T12" fmla="*/ 1064 w 1120"/>
              <a:gd name="T13" fmla="*/ 160 h 252"/>
              <a:gd name="T14" fmla="*/ 993 w 1120"/>
              <a:gd name="T15" fmla="*/ 154 h 252"/>
              <a:gd name="T16" fmla="*/ 914 w 1120"/>
              <a:gd name="T17" fmla="*/ 148 h 252"/>
              <a:gd name="T18" fmla="*/ 828 w 1120"/>
              <a:gd name="T19" fmla="*/ 143 h 252"/>
              <a:gd name="T20" fmla="*/ 733 w 1120"/>
              <a:gd name="T21" fmla="*/ 139 h 252"/>
              <a:gd name="T22" fmla="*/ 630 w 1120"/>
              <a:gd name="T23" fmla="*/ 139 h 252"/>
              <a:gd name="T24" fmla="*/ 528 w 1120"/>
              <a:gd name="T25" fmla="*/ 139 h 252"/>
              <a:gd name="T26" fmla="*/ 435 w 1120"/>
              <a:gd name="T27" fmla="*/ 143 h 252"/>
              <a:gd name="T28" fmla="*/ 349 w 1120"/>
              <a:gd name="T29" fmla="*/ 148 h 252"/>
              <a:gd name="T30" fmla="*/ 270 w 1120"/>
              <a:gd name="T31" fmla="*/ 154 h 252"/>
              <a:gd name="T32" fmla="*/ 202 w 1120"/>
              <a:gd name="T33" fmla="*/ 160 h 252"/>
              <a:gd name="T34" fmla="*/ 143 w 1120"/>
              <a:gd name="T35" fmla="*/ 167 h 252"/>
              <a:gd name="T36" fmla="*/ 93 w 1120"/>
              <a:gd name="T37" fmla="*/ 175 h 252"/>
              <a:gd name="T38" fmla="*/ 52 w 1120"/>
              <a:gd name="T39" fmla="*/ 181 h 252"/>
              <a:gd name="T40" fmla="*/ 23 w 1120"/>
              <a:gd name="T41" fmla="*/ 185 h 252"/>
              <a:gd name="T42" fmla="*/ 7 w 1120"/>
              <a:gd name="T43" fmla="*/ 188 h 252"/>
              <a:gd name="T44" fmla="*/ 0 w 1120"/>
              <a:gd name="T45" fmla="*/ 190 h 252"/>
              <a:gd name="T46" fmla="*/ 0 w 1120"/>
              <a:gd name="T47" fmla="*/ 47 h 252"/>
              <a:gd name="T48" fmla="*/ 635 w 1120"/>
              <a:gd name="T49" fmla="*/ 0 h 252"/>
              <a:gd name="T50" fmla="*/ 1270 w 1120"/>
              <a:gd name="T51" fmla="*/ 47 h 252"/>
              <a:gd name="T52" fmla="*/ 1270 w 1120"/>
              <a:gd name="T53" fmla="*/ 190 h 252"/>
              <a:gd name="T54" fmla="*/ 1270 w 1120"/>
              <a:gd name="T55" fmla="*/ 190 h 252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1120" h="252">
                <a:moveTo>
                  <a:pt x="1120" y="252"/>
                </a:moveTo>
                <a:lnTo>
                  <a:pt x="1116" y="250"/>
                </a:lnTo>
                <a:lnTo>
                  <a:pt x="1100" y="246"/>
                </a:lnTo>
                <a:lnTo>
                  <a:pt x="1074" y="240"/>
                </a:lnTo>
                <a:lnTo>
                  <a:pt x="1038" y="232"/>
                </a:lnTo>
                <a:lnTo>
                  <a:pt x="992" y="222"/>
                </a:lnTo>
                <a:lnTo>
                  <a:pt x="938" y="212"/>
                </a:lnTo>
                <a:lnTo>
                  <a:pt x="876" y="204"/>
                </a:lnTo>
                <a:lnTo>
                  <a:pt x="806" y="196"/>
                </a:lnTo>
                <a:lnTo>
                  <a:pt x="730" y="190"/>
                </a:lnTo>
                <a:lnTo>
                  <a:pt x="646" y="184"/>
                </a:lnTo>
                <a:lnTo>
                  <a:pt x="556" y="184"/>
                </a:lnTo>
                <a:lnTo>
                  <a:pt x="466" y="184"/>
                </a:lnTo>
                <a:lnTo>
                  <a:pt x="384" y="190"/>
                </a:lnTo>
                <a:lnTo>
                  <a:pt x="308" y="196"/>
                </a:lnTo>
                <a:lnTo>
                  <a:pt x="238" y="204"/>
                </a:lnTo>
                <a:lnTo>
                  <a:pt x="178" y="212"/>
                </a:lnTo>
                <a:lnTo>
                  <a:pt x="126" y="222"/>
                </a:lnTo>
                <a:lnTo>
                  <a:pt x="82" y="232"/>
                </a:lnTo>
                <a:lnTo>
                  <a:pt x="46" y="240"/>
                </a:lnTo>
                <a:lnTo>
                  <a:pt x="20" y="246"/>
                </a:lnTo>
                <a:lnTo>
                  <a:pt x="6" y="250"/>
                </a:lnTo>
                <a:lnTo>
                  <a:pt x="0" y="252"/>
                </a:lnTo>
                <a:lnTo>
                  <a:pt x="0" y="62"/>
                </a:lnTo>
                <a:lnTo>
                  <a:pt x="560" y="0"/>
                </a:lnTo>
                <a:lnTo>
                  <a:pt x="1120" y="62"/>
                </a:lnTo>
                <a:lnTo>
                  <a:pt x="1120" y="25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DF5908"/>
                </a:solidFill>
                <a:prstDash val="solid"/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Rectangle 12"/>
          <p:cNvSpPr>
            <a:spLocks noChangeArrowheads="1"/>
          </p:cNvSpPr>
          <p:nvPr/>
        </p:nvSpPr>
        <p:spPr bwMode="gray">
          <a:xfrm>
            <a:off x="1425917" y="206326"/>
            <a:ext cx="6617335" cy="802141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4000" dirty="0">
                <a:solidFill>
                  <a:schemeClr val="bg1"/>
                </a:solidFill>
                <a:ea typeface="黑体" panose="02010609060101010101" pitchFamily="49" charset="-122"/>
              </a:rPr>
              <a:t>二</a:t>
            </a:r>
            <a:r>
              <a:rPr lang="zh-CN" altLang="en-US" sz="4000" dirty="0" smtClean="0">
                <a:solidFill>
                  <a:schemeClr val="bg1"/>
                </a:solidFill>
                <a:ea typeface="黑体" panose="02010609060101010101" pitchFamily="49" charset="-122"/>
              </a:rPr>
              <a:t>、类比圆，定义椭圆</a:t>
            </a:r>
            <a:endParaRPr lang="zh-CN" altLang="en-US" sz="4000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sp>
        <p:nvSpPr>
          <p:cNvPr id="16" name="Rectangle 2"/>
          <p:cNvSpPr>
            <a:spLocks noChangeArrowheads="1"/>
          </p:cNvSpPr>
          <p:nvPr/>
        </p:nvSpPr>
        <p:spPr bwMode="auto">
          <a:xfrm>
            <a:off x="601147" y="1257256"/>
            <a:ext cx="9213809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     平面</a:t>
            </a:r>
            <a:r>
              <a:rPr lang="zh-CN" altLang="en-US" sz="36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内到一个定点的距离等于定长的</a:t>
            </a:r>
            <a:r>
              <a:rPr lang="zh-CN" altLang="en-US" sz="3600" b="1" dirty="0">
                <a:latin typeface="华文新魏" panose="02010800040101010101" pitchFamily="2" charset="-122"/>
              </a:rPr>
              <a:t>点</a:t>
            </a:r>
            <a:r>
              <a:rPr lang="zh-CN" altLang="en-US" sz="3600" b="1" dirty="0" smtClean="0">
                <a:latin typeface="华文新魏" panose="02010800040101010101" pitchFamily="2" charset="-122"/>
              </a:rPr>
              <a:t>的</a:t>
            </a:r>
            <a:r>
              <a:rPr lang="zh-CN" altLang="en-US" sz="3600" b="1" dirty="0">
                <a:latin typeface="华文新魏" panose="02010800040101010101" pitchFamily="2" charset="-122"/>
              </a:rPr>
              <a:t>集合</a:t>
            </a:r>
            <a:r>
              <a:rPr lang="zh-CN" altLang="en-US" sz="3600" b="1" dirty="0" smtClean="0">
                <a:latin typeface="华文新魏" panose="02010800040101010101" pitchFamily="2" charset="-122"/>
              </a:rPr>
              <a:t>叫做圆。定点叫圆心，定长叫半径。</a:t>
            </a:r>
            <a:endParaRPr lang="zh-CN" altLang="en-US" sz="3600" b="1" dirty="0">
              <a:latin typeface="华文新魏" panose="02010800040101010101" pitchFamily="2" charset="-122"/>
            </a:endParaRPr>
          </a:p>
          <a:p>
            <a:endParaRPr lang="zh-CN" altLang="en-US" sz="36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17" name="Group 2"/>
          <p:cNvGrpSpPr>
            <a:grpSpLocks/>
          </p:cNvGrpSpPr>
          <p:nvPr/>
        </p:nvGrpSpPr>
        <p:grpSpPr bwMode="auto">
          <a:xfrm>
            <a:off x="2489228" y="2631616"/>
            <a:ext cx="0" cy="3687763"/>
            <a:chOff x="2835" y="926"/>
            <a:chExt cx="0" cy="2323"/>
          </a:xfrm>
        </p:grpSpPr>
        <p:sp>
          <p:nvSpPr>
            <p:cNvPr id="18" name="Line 3"/>
            <p:cNvSpPr>
              <a:spLocks noChangeShapeType="1"/>
            </p:cNvSpPr>
            <p:nvPr/>
          </p:nvSpPr>
          <p:spPr bwMode="auto">
            <a:xfrm flipV="1">
              <a:off x="2835" y="926"/>
              <a:ext cx="0" cy="118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Line 4"/>
            <p:cNvSpPr>
              <a:spLocks noChangeShapeType="1"/>
            </p:cNvSpPr>
            <p:nvPr/>
          </p:nvSpPr>
          <p:spPr bwMode="auto">
            <a:xfrm flipV="1">
              <a:off x="2835" y="2069"/>
              <a:ext cx="0" cy="118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" name="Oval 8"/>
          <p:cNvSpPr>
            <a:spLocks noChangeArrowheads="1"/>
          </p:cNvSpPr>
          <p:nvPr/>
        </p:nvSpPr>
        <p:spPr bwMode="auto">
          <a:xfrm>
            <a:off x="2447571" y="4411574"/>
            <a:ext cx="71438" cy="71438"/>
          </a:xfrm>
          <a:prstGeom prst="ellipse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3362" y="2747971"/>
            <a:ext cx="2705100" cy="2838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3361" y="2747971"/>
            <a:ext cx="2705101" cy="285109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5737" y="2747971"/>
            <a:ext cx="2705100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766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7.40741E-7 L -0.0711 -0.00208 " pathEditMode="relative" rAng="0" ptsTypes="AA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55" y="-116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4 -0.00047 L 0.06876 -0.00162 " pathEditMode="relative" rAng="0" ptsTypes="AA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11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  <p:bldP spid="8" grpId="0" animBg="1"/>
      <p:bldP spid="12" grpId="0"/>
      <p:bldP spid="13" grpId="0"/>
      <p:bldP spid="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11"/>
          <p:cNvSpPr/>
          <p:nvPr/>
        </p:nvSpPr>
        <p:spPr bwMode="gray">
          <a:xfrm>
            <a:off x="1655311" y="732922"/>
            <a:ext cx="5834698" cy="387804"/>
          </a:xfrm>
          <a:custGeom>
            <a:avLst/>
            <a:gdLst>
              <a:gd name="T0" fmla="*/ 1270 w 1120"/>
              <a:gd name="T1" fmla="*/ 190 h 252"/>
              <a:gd name="T2" fmla="*/ 1265 w 1120"/>
              <a:gd name="T3" fmla="*/ 188 h 252"/>
              <a:gd name="T4" fmla="*/ 1247 w 1120"/>
              <a:gd name="T5" fmla="*/ 185 h 252"/>
              <a:gd name="T6" fmla="*/ 1218 w 1120"/>
              <a:gd name="T7" fmla="*/ 181 h 252"/>
              <a:gd name="T8" fmla="*/ 1177 w 1120"/>
              <a:gd name="T9" fmla="*/ 175 h 252"/>
              <a:gd name="T10" fmla="*/ 1125 w 1120"/>
              <a:gd name="T11" fmla="*/ 167 h 252"/>
              <a:gd name="T12" fmla="*/ 1064 w 1120"/>
              <a:gd name="T13" fmla="*/ 160 h 252"/>
              <a:gd name="T14" fmla="*/ 993 w 1120"/>
              <a:gd name="T15" fmla="*/ 154 h 252"/>
              <a:gd name="T16" fmla="*/ 914 w 1120"/>
              <a:gd name="T17" fmla="*/ 148 h 252"/>
              <a:gd name="T18" fmla="*/ 828 w 1120"/>
              <a:gd name="T19" fmla="*/ 143 h 252"/>
              <a:gd name="T20" fmla="*/ 733 w 1120"/>
              <a:gd name="T21" fmla="*/ 139 h 252"/>
              <a:gd name="T22" fmla="*/ 630 w 1120"/>
              <a:gd name="T23" fmla="*/ 139 h 252"/>
              <a:gd name="T24" fmla="*/ 528 w 1120"/>
              <a:gd name="T25" fmla="*/ 139 h 252"/>
              <a:gd name="T26" fmla="*/ 435 w 1120"/>
              <a:gd name="T27" fmla="*/ 143 h 252"/>
              <a:gd name="T28" fmla="*/ 349 w 1120"/>
              <a:gd name="T29" fmla="*/ 148 h 252"/>
              <a:gd name="T30" fmla="*/ 270 w 1120"/>
              <a:gd name="T31" fmla="*/ 154 h 252"/>
              <a:gd name="T32" fmla="*/ 202 w 1120"/>
              <a:gd name="T33" fmla="*/ 160 h 252"/>
              <a:gd name="T34" fmla="*/ 143 w 1120"/>
              <a:gd name="T35" fmla="*/ 167 h 252"/>
              <a:gd name="T36" fmla="*/ 93 w 1120"/>
              <a:gd name="T37" fmla="*/ 175 h 252"/>
              <a:gd name="T38" fmla="*/ 52 w 1120"/>
              <a:gd name="T39" fmla="*/ 181 h 252"/>
              <a:gd name="T40" fmla="*/ 23 w 1120"/>
              <a:gd name="T41" fmla="*/ 185 h 252"/>
              <a:gd name="T42" fmla="*/ 7 w 1120"/>
              <a:gd name="T43" fmla="*/ 188 h 252"/>
              <a:gd name="T44" fmla="*/ 0 w 1120"/>
              <a:gd name="T45" fmla="*/ 190 h 252"/>
              <a:gd name="T46" fmla="*/ 0 w 1120"/>
              <a:gd name="T47" fmla="*/ 47 h 252"/>
              <a:gd name="T48" fmla="*/ 635 w 1120"/>
              <a:gd name="T49" fmla="*/ 0 h 252"/>
              <a:gd name="T50" fmla="*/ 1270 w 1120"/>
              <a:gd name="T51" fmla="*/ 47 h 252"/>
              <a:gd name="T52" fmla="*/ 1270 w 1120"/>
              <a:gd name="T53" fmla="*/ 190 h 252"/>
              <a:gd name="T54" fmla="*/ 1270 w 1120"/>
              <a:gd name="T55" fmla="*/ 190 h 252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1120" h="252">
                <a:moveTo>
                  <a:pt x="1120" y="252"/>
                </a:moveTo>
                <a:lnTo>
                  <a:pt x="1116" y="250"/>
                </a:lnTo>
                <a:lnTo>
                  <a:pt x="1100" y="246"/>
                </a:lnTo>
                <a:lnTo>
                  <a:pt x="1074" y="240"/>
                </a:lnTo>
                <a:lnTo>
                  <a:pt x="1038" y="232"/>
                </a:lnTo>
                <a:lnTo>
                  <a:pt x="992" y="222"/>
                </a:lnTo>
                <a:lnTo>
                  <a:pt x="938" y="212"/>
                </a:lnTo>
                <a:lnTo>
                  <a:pt x="876" y="204"/>
                </a:lnTo>
                <a:lnTo>
                  <a:pt x="806" y="196"/>
                </a:lnTo>
                <a:lnTo>
                  <a:pt x="730" y="190"/>
                </a:lnTo>
                <a:lnTo>
                  <a:pt x="646" y="184"/>
                </a:lnTo>
                <a:lnTo>
                  <a:pt x="556" y="184"/>
                </a:lnTo>
                <a:lnTo>
                  <a:pt x="466" y="184"/>
                </a:lnTo>
                <a:lnTo>
                  <a:pt x="384" y="190"/>
                </a:lnTo>
                <a:lnTo>
                  <a:pt x="308" y="196"/>
                </a:lnTo>
                <a:lnTo>
                  <a:pt x="238" y="204"/>
                </a:lnTo>
                <a:lnTo>
                  <a:pt x="178" y="212"/>
                </a:lnTo>
                <a:lnTo>
                  <a:pt x="126" y="222"/>
                </a:lnTo>
                <a:lnTo>
                  <a:pt x="82" y="232"/>
                </a:lnTo>
                <a:lnTo>
                  <a:pt x="46" y="240"/>
                </a:lnTo>
                <a:lnTo>
                  <a:pt x="20" y="246"/>
                </a:lnTo>
                <a:lnTo>
                  <a:pt x="6" y="250"/>
                </a:lnTo>
                <a:lnTo>
                  <a:pt x="0" y="252"/>
                </a:lnTo>
                <a:lnTo>
                  <a:pt x="0" y="62"/>
                </a:lnTo>
                <a:lnTo>
                  <a:pt x="560" y="0"/>
                </a:lnTo>
                <a:lnTo>
                  <a:pt x="1120" y="62"/>
                </a:lnTo>
                <a:lnTo>
                  <a:pt x="1120" y="25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DF5908"/>
                </a:solidFill>
                <a:prstDash val="solid"/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" name="Rectangle 12"/>
          <p:cNvSpPr>
            <a:spLocks noChangeArrowheads="1"/>
          </p:cNvSpPr>
          <p:nvPr/>
        </p:nvSpPr>
        <p:spPr bwMode="gray">
          <a:xfrm>
            <a:off x="1425917" y="206326"/>
            <a:ext cx="6617335" cy="802141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4000" dirty="0">
                <a:solidFill>
                  <a:schemeClr val="bg1"/>
                </a:solidFill>
                <a:ea typeface="黑体" panose="02010609060101010101" pitchFamily="49" charset="-122"/>
              </a:rPr>
              <a:t>二</a:t>
            </a:r>
            <a:r>
              <a:rPr lang="zh-CN" altLang="en-US" sz="4000" dirty="0" smtClean="0">
                <a:solidFill>
                  <a:schemeClr val="bg1"/>
                </a:solidFill>
                <a:ea typeface="黑体" panose="02010609060101010101" pitchFamily="49" charset="-122"/>
              </a:rPr>
              <a:t>、类比圆，定义椭圆</a:t>
            </a:r>
            <a:endParaRPr lang="zh-CN" altLang="en-US" sz="4000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sp>
        <p:nvSpPr>
          <p:cNvPr id="8" name="圆角矩形 1"/>
          <p:cNvSpPr/>
          <p:nvPr/>
        </p:nvSpPr>
        <p:spPr>
          <a:xfrm>
            <a:off x="840920" y="1777749"/>
            <a:ext cx="8037715" cy="4025934"/>
          </a:xfrm>
          <a:prstGeom prst="roundRect">
            <a:avLst>
              <a:gd name="adj" fmla="val 4780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文本框 8">
            <a:hlinkClick r:id="rId2" action="ppaction://hlinkfile"/>
          </p:cNvPr>
          <p:cNvSpPr txBox="1"/>
          <p:nvPr/>
        </p:nvSpPr>
        <p:spPr>
          <a:xfrm>
            <a:off x="809690" y="2031821"/>
            <a:ext cx="7906879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实验：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取一条定长的绳子</a:t>
            </a: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把细绳两端拉开一段距离，分别固定在图板的两点处，并做好标记，套上铅笔，拉紧绳子，移动笔尖，画出的轨迹是什么曲线？</a:t>
            </a:r>
          </a:p>
        </p:txBody>
      </p:sp>
      <p:sp>
        <p:nvSpPr>
          <p:cNvPr id="10" name="矩形 7"/>
          <p:cNvSpPr>
            <a:spLocks noChangeArrowheads="1"/>
          </p:cNvSpPr>
          <p:nvPr/>
        </p:nvSpPr>
        <p:spPr bwMode="auto">
          <a:xfrm>
            <a:off x="6016523" y="4004146"/>
            <a:ext cx="125607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</a:rPr>
              <a:t>椭圆</a:t>
            </a:r>
          </a:p>
        </p:txBody>
      </p:sp>
    </p:spTree>
    <p:extLst>
      <p:ext uri="{BB962C8B-B14F-4D97-AF65-F5344CB8AC3E}">
        <p14:creationId xmlns:p14="http://schemas.microsoft.com/office/powerpoint/2010/main" val="575954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50825" y="1412875"/>
            <a:ext cx="7999306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     平面内与两个定点</a:t>
            </a:r>
            <a:r>
              <a:rPr lang="en-US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F</a:t>
            </a:r>
            <a:r>
              <a:rPr lang="en-US" sz="3600" b="1" baseline="-25000" dirty="0">
                <a:latin typeface="华文新魏" panose="02010800040101010101" pitchFamily="2" charset="-122"/>
                <a:ea typeface="华文新魏" panose="02010800040101010101" pitchFamily="2" charset="-122"/>
              </a:rPr>
              <a:t>1</a:t>
            </a:r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、</a:t>
            </a:r>
            <a:r>
              <a:rPr lang="en-US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F</a:t>
            </a:r>
            <a:r>
              <a:rPr lang="en-US" sz="3600" b="1" baseline="-25000" dirty="0"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的距离之和</a:t>
            </a:r>
          </a:p>
          <a:p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是常数（大于∣</a:t>
            </a:r>
            <a:r>
              <a:rPr lang="en-US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F</a:t>
            </a:r>
            <a:r>
              <a:rPr lang="en-US" sz="3600" b="1" baseline="-25000" dirty="0">
                <a:latin typeface="华文新魏" panose="02010800040101010101" pitchFamily="2" charset="-122"/>
                <a:ea typeface="华文新魏" panose="02010800040101010101" pitchFamily="2" charset="-122"/>
              </a:rPr>
              <a:t>1</a:t>
            </a:r>
            <a:r>
              <a:rPr lang="en-US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F</a:t>
            </a:r>
            <a:r>
              <a:rPr lang="en-US" sz="3600" b="1" baseline="-25000" dirty="0"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r>
              <a:rPr lang="en-US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∣</a:t>
            </a:r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）的点的轨迹。</a:t>
            </a:r>
          </a:p>
        </p:txBody>
      </p:sp>
      <p:sp>
        <p:nvSpPr>
          <p:cNvPr id="6" name="Oval 4"/>
          <p:cNvSpPr>
            <a:spLocks noChangeArrowheads="1"/>
          </p:cNvSpPr>
          <p:nvPr/>
        </p:nvSpPr>
        <p:spPr bwMode="auto">
          <a:xfrm>
            <a:off x="987528" y="1412876"/>
            <a:ext cx="1225550" cy="649287"/>
          </a:xfrm>
          <a:prstGeom prst="ellipse">
            <a:avLst/>
          </a:prstGeom>
          <a:noFill/>
          <a:ln w="38100" cmpd="sng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34924" y="3686175"/>
            <a:ext cx="892118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6600CC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sz="3600" b="1" dirty="0">
                <a:solidFill>
                  <a:srgbClr val="6600CC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600" b="1" dirty="0">
                <a:solidFill>
                  <a:srgbClr val="6600CC"/>
                </a:solidFill>
                <a:latin typeface="楷体_GB2312" pitchFamily="49" charset="-122"/>
                <a:ea typeface="楷体_GB2312" pitchFamily="49" charset="-122"/>
              </a:rPr>
              <a:t>）</a:t>
            </a:r>
            <a:r>
              <a:rPr lang="en-US" sz="3600" b="1" dirty="0">
                <a:latin typeface="楷体_GB2312" pitchFamily="49" charset="-122"/>
                <a:ea typeface="楷体_GB2312" pitchFamily="49" charset="-122"/>
              </a:rPr>
              <a:t>F</a:t>
            </a:r>
            <a:r>
              <a:rPr lang="en-US" sz="3600" b="1" baseline="-25000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en-US" sz="3600" b="1" dirty="0">
                <a:latin typeface="楷体_GB2312" pitchFamily="49" charset="-122"/>
                <a:ea typeface="楷体_GB2312" pitchFamily="49" charset="-122"/>
              </a:rPr>
              <a:t>F</a:t>
            </a:r>
            <a:r>
              <a:rPr lang="en-US" sz="3600" b="1" baseline="-25000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是两个不同的</a:t>
            </a:r>
            <a:r>
              <a:rPr lang="zh-CN" altLang="en-US" sz="3600" b="1" dirty="0" smtClean="0">
                <a:latin typeface="楷体_GB2312" pitchFamily="49" charset="-122"/>
                <a:ea typeface="楷体_GB2312" pitchFamily="49" charset="-122"/>
              </a:rPr>
              <a:t>定点</a:t>
            </a:r>
            <a:r>
              <a:rPr lang="en-US" altLang="zh-CN" sz="3600" b="1" dirty="0" smtClean="0">
                <a:latin typeface="楷体_GB2312" pitchFamily="49" charset="-122"/>
                <a:ea typeface="楷体_GB2312" pitchFamily="49" charset="-122"/>
              </a:rPr>
              <a:t>(|F</a:t>
            </a:r>
            <a:r>
              <a:rPr lang="en-US" altLang="zh-CN" sz="3600" b="1" baseline="-25000" dirty="0" smtClean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en-US" altLang="zh-CN" sz="3600" b="1" dirty="0" smtClean="0">
                <a:latin typeface="楷体_GB2312" pitchFamily="49" charset="-122"/>
                <a:ea typeface="楷体_GB2312" pitchFamily="49" charset="-122"/>
              </a:rPr>
              <a:t>F</a:t>
            </a:r>
            <a:r>
              <a:rPr lang="en-US" altLang="zh-CN" sz="3600" b="1" baseline="-25000" dirty="0" smtClean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en-US" altLang="zh-CN" sz="3600" b="1" dirty="0" smtClean="0">
                <a:latin typeface="楷体_GB2312" pitchFamily="49" charset="-122"/>
                <a:ea typeface="楷体_GB2312" pitchFamily="49" charset="-122"/>
              </a:rPr>
              <a:t>|=2c)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4377976"/>
            <a:ext cx="11085616" cy="651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6600CC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sz="3600" b="1" dirty="0">
                <a:solidFill>
                  <a:srgbClr val="6600CC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3600" b="1" dirty="0">
                <a:solidFill>
                  <a:srgbClr val="6600CC"/>
                </a:solidFill>
                <a:latin typeface="楷体_GB2312" pitchFamily="49" charset="-122"/>
                <a:ea typeface="楷体_GB2312" pitchFamily="49" charset="-122"/>
              </a:rPr>
              <a:t>）</a:t>
            </a:r>
            <a:r>
              <a:rPr lang="en-US" sz="3600" b="1" dirty="0">
                <a:latin typeface="楷体_GB2312" pitchFamily="49" charset="-122"/>
                <a:ea typeface="楷体_GB2312" pitchFamily="49" charset="-122"/>
              </a:rPr>
              <a:t>M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是椭圆上任意一点，</a:t>
            </a:r>
            <a:r>
              <a:rPr lang="en-US" sz="3600" b="1" dirty="0">
                <a:latin typeface="楷体_GB2312" pitchFamily="49" charset="-122"/>
                <a:ea typeface="楷体_GB2312" pitchFamily="49" charset="-122"/>
              </a:rPr>
              <a:t>|MF</a:t>
            </a:r>
            <a:r>
              <a:rPr lang="en-US" sz="3600" b="1" baseline="-25000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en-US" sz="3600" b="1" dirty="0">
                <a:latin typeface="楷体_GB2312" pitchFamily="49" charset="-122"/>
                <a:ea typeface="楷体_GB2312" pitchFamily="49" charset="-122"/>
              </a:rPr>
              <a:t>|+|MF</a:t>
            </a:r>
            <a:r>
              <a:rPr lang="en-US" sz="3600" b="1" baseline="-25000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en-US" sz="3600" b="1" dirty="0">
                <a:latin typeface="楷体_GB2312" pitchFamily="49" charset="-122"/>
                <a:ea typeface="楷体_GB2312" pitchFamily="49" charset="-122"/>
              </a:rPr>
              <a:t>|=</a:t>
            </a:r>
            <a:r>
              <a:rPr lang="zh-CN" altLang="en-US" sz="3600" b="1" dirty="0" smtClean="0">
                <a:latin typeface="楷体_GB2312" pitchFamily="49" charset="-122"/>
                <a:ea typeface="楷体_GB2312" pitchFamily="49" charset="-122"/>
              </a:rPr>
              <a:t>常数（</a:t>
            </a:r>
            <a:r>
              <a:rPr lang="en-US" altLang="zh-CN" sz="3600" b="1" dirty="0" smtClean="0">
                <a:latin typeface="楷体_GB2312" pitchFamily="49" charset="-122"/>
                <a:ea typeface="楷体_GB2312" pitchFamily="49" charset="-122"/>
              </a:rPr>
              <a:t>2a</a:t>
            </a:r>
            <a:r>
              <a:rPr lang="zh-CN" altLang="en-US" sz="3600" b="1" dirty="0" smtClean="0">
                <a:latin typeface="楷体_GB2312" pitchFamily="49" charset="-122"/>
                <a:ea typeface="楷体_GB2312" pitchFamily="49" charset="-122"/>
              </a:rPr>
              <a:t>）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34925" y="2924175"/>
            <a:ext cx="46863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6600CC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sz="3600" b="1" dirty="0">
                <a:solidFill>
                  <a:srgbClr val="6600CC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600" b="1" dirty="0">
                <a:solidFill>
                  <a:srgbClr val="6600CC"/>
                </a:solidFill>
                <a:latin typeface="楷体_GB2312" pitchFamily="49" charset="-122"/>
                <a:ea typeface="楷体_GB2312" pitchFamily="49" charset="-122"/>
              </a:rPr>
              <a:t>）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必须在平面内</a:t>
            </a:r>
          </a:p>
        </p:txBody>
      </p:sp>
      <p:sp>
        <p:nvSpPr>
          <p:cNvPr id="11" name="Oval 9"/>
          <p:cNvSpPr>
            <a:spLocks noChangeArrowheads="1"/>
          </p:cNvSpPr>
          <p:nvPr/>
        </p:nvSpPr>
        <p:spPr bwMode="auto">
          <a:xfrm>
            <a:off x="3597894" y="1397429"/>
            <a:ext cx="974766" cy="637241"/>
          </a:xfrm>
          <a:prstGeom prst="ellipse">
            <a:avLst/>
          </a:prstGeom>
          <a:noFill/>
          <a:ln w="38100" cmpd="sng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Oval 10"/>
          <p:cNvSpPr>
            <a:spLocks noChangeArrowheads="1"/>
          </p:cNvSpPr>
          <p:nvPr/>
        </p:nvSpPr>
        <p:spPr bwMode="auto">
          <a:xfrm>
            <a:off x="773463" y="2062163"/>
            <a:ext cx="1061275" cy="563920"/>
          </a:xfrm>
          <a:prstGeom prst="ellipse">
            <a:avLst/>
          </a:prstGeom>
          <a:noFill/>
          <a:ln w="38100" cmpd="sng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" name="Freeform 11"/>
          <p:cNvSpPr/>
          <p:nvPr/>
        </p:nvSpPr>
        <p:spPr bwMode="gray">
          <a:xfrm>
            <a:off x="1655311" y="732922"/>
            <a:ext cx="5834698" cy="387804"/>
          </a:xfrm>
          <a:custGeom>
            <a:avLst/>
            <a:gdLst>
              <a:gd name="T0" fmla="*/ 1270 w 1120"/>
              <a:gd name="T1" fmla="*/ 190 h 252"/>
              <a:gd name="T2" fmla="*/ 1265 w 1120"/>
              <a:gd name="T3" fmla="*/ 188 h 252"/>
              <a:gd name="T4" fmla="*/ 1247 w 1120"/>
              <a:gd name="T5" fmla="*/ 185 h 252"/>
              <a:gd name="T6" fmla="*/ 1218 w 1120"/>
              <a:gd name="T7" fmla="*/ 181 h 252"/>
              <a:gd name="T8" fmla="*/ 1177 w 1120"/>
              <a:gd name="T9" fmla="*/ 175 h 252"/>
              <a:gd name="T10" fmla="*/ 1125 w 1120"/>
              <a:gd name="T11" fmla="*/ 167 h 252"/>
              <a:gd name="T12" fmla="*/ 1064 w 1120"/>
              <a:gd name="T13" fmla="*/ 160 h 252"/>
              <a:gd name="T14" fmla="*/ 993 w 1120"/>
              <a:gd name="T15" fmla="*/ 154 h 252"/>
              <a:gd name="T16" fmla="*/ 914 w 1120"/>
              <a:gd name="T17" fmla="*/ 148 h 252"/>
              <a:gd name="T18" fmla="*/ 828 w 1120"/>
              <a:gd name="T19" fmla="*/ 143 h 252"/>
              <a:gd name="T20" fmla="*/ 733 w 1120"/>
              <a:gd name="T21" fmla="*/ 139 h 252"/>
              <a:gd name="T22" fmla="*/ 630 w 1120"/>
              <a:gd name="T23" fmla="*/ 139 h 252"/>
              <a:gd name="T24" fmla="*/ 528 w 1120"/>
              <a:gd name="T25" fmla="*/ 139 h 252"/>
              <a:gd name="T26" fmla="*/ 435 w 1120"/>
              <a:gd name="T27" fmla="*/ 143 h 252"/>
              <a:gd name="T28" fmla="*/ 349 w 1120"/>
              <a:gd name="T29" fmla="*/ 148 h 252"/>
              <a:gd name="T30" fmla="*/ 270 w 1120"/>
              <a:gd name="T31" fmla="*/ 154 h 252"/>
              <a:gd name="T32" fmla="*/ 202 w 1120"/>
              <a:gd name="T33" fmla="*/ 160 h 252"/>
              <a:gd name="T34" fmla="*/ 143 w 1120"/>
              <a:gd name="T35" fmla="*/ 167 h 252"/>
              <a:gd name="T36" fmla="*/ 93 w 1120"/>
              <a:gd name="T37" fmla="*/ 175 h 252"/>
              <a:gd name="T38" fmla="*/ 52 w 1120"/>
              <a:gd name="T39" fmla="*/ 181 h 252"/>
              <a:gd name="T40" fmla="*/ 23 w 1120"/>
              <a:gd name="T41" fmla="*/ 185 h 252"/>
              <a:gd name="T42" fmla="*/ 7 w 1120"/>
              <a:gd name="T43" fmla="*/ 188 h 252"/>
              <a:gd name="T44" fmla="*/ 0 w 1120"/>
              <a:gd name="T45" fmla="*/ 190 h 252"/>
              <a:gd name="T46" fmla="*/ 0 w 1120"/>
              <a:gd name="T47" fmla="*/ 47 h 252"/>
              <a:gd name="T48" fmla="*/ 635 w 1120"/>
              <a:gd name="T49" fmla="*/ 0 h 252"/>
              <a:gd name="T50" fmla="*/ 1270 w 1120"/>
              <a:gd name="T51" fmla="*/ 47 h 252"/>
              <a:gd name="T52" fmla="*/ 1270 w 1120"/>
              <a:gd name="T53" fmla="*/ 190 h 252"/>
              <a:gd name="T54" fmla="*/ 1270 w 1120"/>
              <a:gd name="T55" fmla="*/ 190 h 252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1120" h="252">
                <a:moveTo>
                  <a:pt x="1120" y="252"/>
                </a:moveTo>
                <a:lnTo>
                  <a:pt x="1116" y="250"/>
                </a:lnTo>
                <a:lnTo>
                  <a:pt x="1100" y="246"/>
                </a:lnTo>
                <a:lnTo>
                  <a:pt x="1074" y="240"/>
                </a:lnTo>
                <a:lnTo>
                  <a:pt x="1038" y="232"/>
                </a:lnTo>
                <a:lnTo>
                  <a:pt x="992" y="222"/>
                </a:lnTo>
                <a:lnTo>
                  <a:pt x="938" y="212"/>
                </a:lnTo>
                <a:lnTo>
                  <a:pt x="876" y="204"/>
                </a:lnTo>
                <a:lnTo>
                  <a:pt x="806" y="196"/>
                </a:lnTo>
                <a:lnTo>
                  <a:pt x="730" y="190"/>
                </a:lnTo>
                <a:lnTo>
                  <a:pt x="646" y="184"/>
                </a:lnTo>
                <a:lnTo>
                  <a:pt x="556" y="184"/>
                </a:lnTo>
                <a:lnTo>
                  <a:pt x="466" y="184"/>
                </a:lnTo>
                <a:lnTo>
                  <a:pt x="384" y="190"/>
                </a:lnTo>
                <a:lnTo>
                  <a:pt x="308" y="196"/>
                </a:lnTo>
                <a:lnTo>
                  <a:pt x="238" y="204"/>
                </a:lnTo>
                <a:lnTo>
                  <a:pt x="178" y="212"/>
                </a:lnTo>
                <a:lnTo>
                  <a:pt x="126" y="222"/>
                </a:lnTo>
                <a:lnTo>
                  <a:pt x="82" y="232"/>
                </a:lnTo>
                <a:lnTo>
                  <a:pt x="46" y="240"/>
                </a:lnTo>
                <a:lnTo>
                  <a:pt x="20" y="246"/>
                </a:lnTo>
                <a:lnTo>
                  <a:pt x="6" y="250"/>
                </a:lnTo>
                <a:lnTo>
                  <a:pt x="0" y="252"/>
                </a:lnTo>
                <a:lnTo>
                  <a:pt x="0" y="62"/>
                </a:lnTo>
                <a:lnTo>
                  <a:pt x="560" y="0"/>
                </a:lnTo>
                <a:lnTo>
                  <a:pt x="1120" y="62"/>
                </a:lnTo>
                <a:lnTo>
                  <a:pt x="1120" y="25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DF5908"/>
                </a:solidFill>
                <a:prstDash val="solid"/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" name="Rectangle 12"/>
          <p:cNvSpPr>
            <a:spLocks noChangeArrowheads="1"/>
          </p:cNvSpPr>
          <p:nvPr/>
        </p:nvSpPr>
        <p:spPr bwMode="gray">
          <a:xfrm>
            <a:off x="1425917" y="206326"/>
            <a:ext cx="6617335" cy="802141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76200" dir="10800000" kx="-3284103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4000" dirty="0">
                <a:solidFill>
                  <a:schemeClr val="bg1"/>
                </a:solidFill>
                <a:ea typeface="黑体" panose="02010609060101010101" pitchFamily="49" charset="-122"/>
              </a:rPr>
              <a:t>二</a:t>
            </a:r>
            <a:r>
              <a:rPr lang="zh-CN" altLang="en-US" sz="4000" dirty="0" smtClean="0">
                <a:solidFill>
                  <a:schemeClr val="bg1"/>
                </a:solidFill>
                <a:ea typeface="黑体" panose="02010609060101010101" pitchFamily="49" charset="-122"/>
              </a:rPr>
              <a:t>、类比圆，定义椭圆</a:t>
            </a:r>
            <a:endParaRPr lang="zh-CN" altLang="en-US" sz="4000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sp>
        <p:nvSpPr>
          <p:cNvPr id="15" name="Text Box 9"/>
          <p:cNvSpPr txBox="1">
            <a:spLocks noChangeArrowheads="1"/>
          </p:cNvSpPr>
          <p:nvPr/>
        </p:nvSpPr>
        <p:spPr bwMode="auto">
          <a:xfrm>
            <a:off x="987528" y="5029200"/>
            <a:ext cx="31956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ea typeface="新宋体" panose="02010609030101010101" pitchFamily="49" charset="-122"/>
              </a:rPr>
              <a:t>当</a:t>
            </a:r>
            <a:r>
              <a:rPr lang="en-US" altLang="zh-CN" sz="2000" b="1" dirty="0">
                <a:solidFill>
                  <a:srgbClr val="FF0000"/>
                </a:solidFill>
                <a:ea typeface="新宋体" panose="02010609030101010101" pitchFamily="49" charset="-122"/>
              </a:rPr>
              <a:t>2a&gt;|F</a:t>
            </a:r>
            <a:r>
              <a:rPr lang="en-US" altLang="zh-CN" sz="2000" b="1" baseline="-25000" dirty="0">
                <a:solidFill>
                  <a:srgbClr val="FF0000"/>
                </a:solidFill>
                <a:ea typeface="新宋体" panose="02010609030101010101" pitchFamily="49" charset="-122"/>
              </a:rPr>
              <a:t>1</a:t>
            </a:r>
            <a:r>
              <a:rPr lang="en-US" altLang="zh-CN" sz="2000" b="1" dirty="0">
                <a:solidFill>
                  <a:srgbClr val="FF0000"/>
                </a:solidFill>
                <a:ea typeface="新宋体" panose="02010609030101010101" pitchFamily="49" charset="-122"/>
              </a:rPr>
              <a:t>F</a:t>
            </a:r>
            <a:r>
              <a:rPr lang="en-US" altLang="zh-CN" sz="2000" b="1" baseline="-25000" dirty="0">
                <a:solidFill>
                  <a:srgbClr val="FF0000"/>
                </a:solidFill>
                <a:ea typeface="新宋体" panose="02010609030101010101" pitchFamily="49" charset="-122"/>
              </a:rPr>
              <a:t>2</a:t>
            </a:r>
            <a:r>
              <a:rPr lang="en-US" altLang="zh-CN" sz="2000" b="1" dirty="0">
                <a:solidFill>
                  <a:srgbClr val="FF0000"/>
                </a:solidFill>
                <a:ea typeface="新宋体" panose="02010609030101010101" pitchFamily="49" charset="-122"/>
              </a:rPr>
              <a:t>|</a:t>
            </a:r>
            <a:r>
              <a:rPr lang="zh-CN" altLang="en-US" sz="2000" b="1" dirty="0">
                <a:solidFill>
                  <a:srgbClr val="FF0000"/>
                </a:solidFill>
                <a:ea typeface="新宋体" panose="02010609030101010101" pitchFamily="49" charset="-122"/>
              </a:rPr>
              <a:t>时</a:t>
            </a:r>
            <a:r>
              <a:rPr lang="en-US" altLang="zh-CN" sz="2000" b="1" dirty="0">
                <a:solidFill>
                  <a:srgbClr val="FF0000"/>
                </a:solidFill>
                <a:ea typeface="新宋体" panose="02010609030101010101" pitchFamily="49" charset="-122"/>
              </a:rPr>
              <a:t>,</a:t>
            </a:r>
            <a:r>
              <a:rPr lang="zh-CN" altLang="en-US" sz="2000" b="1" dirty="0">
                <a:solidFill>
                  <a:srgbClr val="FF0000"/>
                </a:solidFill>
                <a:ea typeface="新宋体" panose="02010609030101010101" pitchFamily="49" charset="-122"/>
              </a:rPr>
              <a:t>轨迹是椭圆</a:t>
            </a:r>
            <a:r>
              <a:rPr lang="en-US" altLang="zh-CN" sz="2000" b="1" dirty="0">
                <a:solidFill>
                  <a:srgbClr val="FF0000"/>
                </a:solidFill>
                <a:ea typeface="新宋体" panose="02010609030101010101" pitchFamily="49" charset="-122"/>
              </a:rPr>
              <a:t>;</a:t>
            </a:r>
          </a:p>
        </p:txBody>
      </p:sp>
      <p:sp>
        <p:nvSpPr>
          <p:cNvPr id="16" name="Text Box 10">
            <a:hlinkClick r:id="rId2" action="ppaction://hlinkfile"/>
          </p:cNvPr>
          <p:cNvSpPr txBox="1">
            <a:spLocks noChangeArrowheads="1"/>
          </p:cNvSpPr>
          <p:nvPr/>
        </p:nvSpPr>
        <p:spPr bwMode="auto">
          <a:xfrm>
            <a:off x="987528" y="5605462"/>
            <a:ext cx="36909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ea typeface="新宋体" panose="02010609030101010101" pitchFamily="49" charset="-122"/>
              </a:rPr>
              <a:t>当</a:t>
            </a:r>
            <a:r>
              <a:rPr lang="en-US" altLang="zh-CN" sz="2000" b="1" dirty="0">
                <a:solidFill>
                  <a:srgbClr val="FF0000"/>
                </a:solidFill>
                <a:ea typeface="新宋体" panose="02010609030101010101" pitchFamily="49" charset="-122"/>
              </a:rPr>
              <a:t>2a=|F</a:t>
            </a:r>
            <a:r>
              <a:rPr lang="en-US" altLang="zh-CN" sz="2000" b="1" baseline="-25000" dirty="0">
                <a:solidFill>
                  <a:srgbClr val="FF0000"/>
                </a:solidFill>
                <a:ea typeface="新宋体" panose="02010609030101010101" pitchFamily="49" charset="-122"/>
              </a:rPr>
              <a:t>1</a:t>
            </a:r>
            <a:r>
              <a:rPr lang="en-US" altLang="zh-CN" sz="2000" b="1" dirty="0">
                <a:solidFill>
                  <a:srgbClr val="FF0000"/>
                </a:solidFill>
                <a:ea typeface="新宋体" panose="02010609030101010101" pitchFamily="49" charset="-122"/>
              </a:rPr>
              <a:t>F</a:t>
            </a:r>
            <a:r>
              <a:rPr lang="en-US" altLang="zh-CN" sz="2000" b="1" baseline="-25000" dirty="0">
                <a:solidFill>
                  <a:srgbClr val="FF0000"/>
                </a:solidFill>
                <a:ea typeface="新宋体" panose="02010609030101010101" pitchFamily="49" charset="-122"/>
              </a:rPr>
              <a:t>2</a:t>
            </a:r>
            <a:r>
              <a:rPr lang="en-US" altLang="zh-CN" sz="2000" b="1" dirty="0">
                <a:solidFill>
                  <a:srgbClr val="FF0000"/>
                </a:solidFill>
                <a:ea typeface="新宋体" panose="02010609030101010101" pitchFamily="49" charset="-122"/>
              </a:rPr>
              <a:t>|</a:t>
            </a:r>
            <a:r>
              <a:rPr lang="zh-CN" altLang="en-US" sz="2000" b="1" dirty="0">
                <a:solidFill>
                  <a:srgbClr val="FF0000"/>
                </a:solidFill>
                <a:ea typeface="新宋体" panose="02010609030101010101" pitchFamily="49" charset="-122"/>
              </a:rPr>
              <a:t>时</a:t>
            </a:r>
            <a:r>
              <a:rPr lang="en-US" altLang="zh-CN" sz="2000" b="1" dirty="0">
                <a:solidFill>
                  <a:srgbClr val="FF0000"/>
                </a:solidFill>
                <a:ea typeface="新宋体" panose="02010609030101010101" pitchFamily="49" charset="-122"/>
              </a:rPr>
              <a:t>,</a:t>
            </a:r>
            <a:r>
              <a:rPr lang="zh-CN" altLang="en-US" sz="2000" b="1" dirty="0">
                <a:solidFill>
                  <a:srgbClr val="FF0000"/>
                </a:solidFill>
                <a:ea typeface="新宋体" panose="02010609030101010101" pitchFamily="49" charset="-122"/>
              </a:rPr>
              <a:t>轨迹是线段</a:t>
            </a:r>
            <a:r>
              <a:rPr lang="en-US" altLang="zh-CN" sz="2000" b="1" dirty="0">
                <a:solidFill>
                  <a:srgbClr val="FF0000"/>
                </a:solidFill>
                <a:ea typeface="新宋体" panose="02010609030101010101" pitchFamily="49" charset="-122"/>
              </a:rPr>
              <a:t>F</a:t>
            </a:r>
            <a:r>
              <a:rPr lang="en-US" altLang="zh-CN" sz="2000" b="1" baseline="-25000" dirty="0">
                <a:solidFill>
                  <a:srgbClr val="FF0000"/>
                </a:solidFill>
                <a:ea typeface="新宋体" panose="02010609030101010101" pitchFamily="49" charset="-122"/>
              </a:rPr>
              <a:t>1</a:t>
            </a:r>
            <a:r>
              <a:rPr lang="en-US" altLang="zh-CN" sz="2000" b="1" dirty="0">
                <a:solidFill>
                  <a:srgbClr val="FF0000"/>
                </a:solidFill>
                <a:ea typeface="新宋体" panose="02010609030101010101" pitchFamily="49" charset="-122"/>
              </a:rPr>
              <a:t>F</a:t>
            </a:r>
            <a:r>
              <a:rPr lang="en-US" altLang="zh-CN" sz="2000" b="1" baseline="-25000" dirty="0">
                <a:solidFill>
                  <a:srgbClr val="FF0000"/>
                </a:solidFill>
                <a:ea typeface="新宋体" panose="02010609030101010101" pitchFamily="49" charset="-122"/>
              </a:rPr>
              <a:t>2</a:t>
            </a:r>
            <a:r>
              <a:rPr lang="en-US" altLang="zh-CN" sz="2000" b="1" dirty="0">
                <a:solidFill>
                  <a:srgbClr val="FF0000"/>
                </a:solidFill>
                <a:ea typeface="新宋体" panose="02010609030101010101" pitchFamily="49" charset="-122"/>
              </a:rPr>
              <a:t>;</a:t>
            </a:r>
          </a:p>
        </p:txBody>
      </p:sp>
      <p:sp>
        <p:nvSpPr>
          <p:cNvPr id="17" name="Text Box 11"/>
          <p:cNvSpPr txBox="1">
            <a:spLocks noChangeArrowheads="1"/>
          </p:cNvSpPr>
          <p:nvPr/>
        </p:nvSpPr>
        <p:spPr bwMode="auto">
          <a:xfrm>
            <a:off x="987528" y="6181725"/>
            <a:ext cx="31813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ea typeface="新宋体" panose="02010609030101010101" pitchFamily="49" charset="-122"/>
              </a:rPr>
              <a:t>当</a:t>
            </a:r>
            <a:r>
              <a:rPr lang="en-US" altLang="zh-CN" sz="2000" b="1" dirty="0">
                <a:solidFill>
                  <a:srgbClr val="FF0000"/>
                </a:solidFill>
                <a:ea typeface="新宋体" panose="02010609030101010101" pitchFamily="49" charset="-122"/>
              </a:rPr>
              <a:t>2a&lt;|F</a:t>
            </a:r>
            <a:r>
              <a:rPr lang="en-US" altLang="zh-CN" sz="2000" b="1" baseline="-25000" dirty="0">
                <a:solidFill>
                  <a:srgbClr val="FF0000"/>
                </a:solidFill>
                <a:ea typeface="新宋体" panose="02010609030101010101" pitchFamily="49" charset="-122"/>
              </a:rPr>
              <a:t>1</a:t>
            </a:r>
            <a:r>
              <a:rPr lang="en-US" altLang="zh-CN" sz="2000" b="1" dirty="0">
                <a:solidFill>
                  <a:srgbClr val="FF0000"/>
                </a:solidFill>
                <a:ea typeface="新宋体" panose="02010609030101010101" pitchFamily="49" charset="-122"/>
              </a:rPr>
              <a:t>F</a:t>
            </a:r>
            <a:r>
              <a:rPr lang="en-US" altLang="zh-CN" sz="2000" b="1" baseline="-25000" dirty="0">
                <a:solidFill>
                  <a:srgbClr val="FF0000"/>
                </a:solidFill>
                <a:ea typeface="新宋体" panose="02010609030101010101" pitchFamily="49" charset="-122"/>
              </a:rPr>
              <a:t>2</a:t>
            </a:r>
            <a:r>
              <a:rPr lang="en-US" altLang="zh-CN" sz="2000" b="1" dirty="0">
                <a:solidFill>
                  <a:srgbClr val="FF0000"/>
                </a:solidFill>
                <a:ea typeface="新宋体" panose="02010609030101010101" pitchFamily="49" charset="-122"/>
              </a:rPr>
              <a:t>|</a:t>
            </a:r>
            <a:r>
              <a:rPr lang="zh-CN" altLang="en-US" sz="2000" b="1" dirty="0">
                <a:solidFill>
                  <a:srgbClr val="FF0000"/>
                </a:solidFill>
                <a:ea typeface="新宋体" panose="02010609030101010101" pitchFamily="49" charset="-122"/>
              </a:rPr>
              <a:t>时</a:t>
            </a:r>
            <a:r>
              <a:rPr lang="en-US" altLang="zh-CN" sz="2000" b="1" dirty="0">
                <a:solidFill>
                  <a:srgbClr val="FF0000"/>
                </a:solidFill>
                <a:ea typeface="新宋体" panose="02010609030101010101" pitchFamily="49" charset="-122"/>
              </a:rPr>
              <a:t>,</a:t>
            </a:r>
            <a:r>
              <a:rPr lang="zh-CN" altLang="en-US" sz="2000" b="1" dirty="0">
                <a:solidFill>
                  <a:srgbClr val="FF0000"/>
                </a:solidFill>
                <a:ea typeface="新宋体" panose="02010609030101010101" pitchFamily="49" charset="-122"/>
              </a:rPr>
              <a:t>轨迹不存在</a:t>
            </a:r>
            <a:r>
              <a:rPr lang="en-US" altLang="zh-CN" sz="2000" b="1" dirty="0">
                <a:solidFill>
                  <a:srgbClr val="FF0000"/>
                </a:solidFill>
                <a:ea typeface="新宋体" panose="02010609030101010101" pitchFamily="49" charset="-122"/>
              </a:rPr>
              <a:t>.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941534" y="2050116"/>
            <a:ext cx="3100900" cy="71107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5833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8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9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5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6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utoUpdateAnimBg="0"/>
      <p:bldP spid="8" grpId="0" autoUpdateAnimBg="0"/>
      <p:bldP spid="10" grpId="0" autoUpdateAnimBg="0"/>
      <p:bldP spid="11" grpId="0" animBg="1"/>
      <p:bldP spid="12" grpId="0" animBg="1"/>
      <p:bldP spid="15" grpId="0"/>
      <p:bldP spid="16" grpId="0"/>
      <p:bldP spid="17" grpId="0"/>
      <p:bldP spid="2" grpId="0" animBg="1"/>
    </p:bldLst>
  </p:timing>
</p:sld>
</file>

<file path=ppt/theme/theme1.xml><?xml version="1.0" encoding="utf-8"?>
<a:theme xmlns:a="http://schemas.openxmlformats.org/drawingml/2006/main" name="平面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603</TotalTime>
  <Words>1363</Words>
  <Application>Microsoft Office PowerPoint</Application>
  <PresentationFormat>宽屏</PresentationFormat>
  <Paragraphs>196</Paragraphs>
  <Slides>32</Slides>
  <Notes>0</Notes>
  <HiddenSlides>0</HiddenSlides>
  <MMClips>1</MMClips>
  <ScaleCrop>false</ScaleCrop>
  <HeadingPairs>
    <vt:vector size="8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4</vt:i4>
      </vt:variant>
      <vt:variant>
        <vt:lpstr>幻灯片标题</vt:lpstr>
      </vt:variant>
      <vt:variant>
        <vt:i4>32</vt:i4>
      </vt:variant>
    </vt:vector>
  </HeadingPairs>
  <TitlesOfParts>
    <vt:vector size="54" baseType="lpstr">
      <vt:lpstr>ヒラギノ角ゴ Pro W3</vt:lpstr>
      <vt:lpstr>方正姚体</vt:lpstr>
      <vt:lpstr>黑体</vt:lpstr>
      <vt:lpstr>华文楷体</vt:lpstr>
      <vt:lpstr>华文隶书</vt:lpstr>
      <vt:lpstr>华文新魏</vt:lpstr>
      <vt:lpstr>楷体_GB2312</vt:lpstr>
      <vt:lpstr>宋体</vt:lpstr>
      <vt:lpstr>微软雅黑</vt:lpstr>
      <vt:lpstr>新宋体</vt:lpstr>
      <vt:lpstr>幼圆</vt:lpstr>
      <vt:lpstr>Arial</vt:lpstr>
      <vt:lpstr>Calibri</vt:lpstr>
      <vt:lpstr>Franklin Gothic Book</vt:lpstr>
      <vt:lpstr>Times New Roman</vt:lpstr>
      <vt:lpstr>Trebuchet MS</vt:lpstr>
      <vt:lpstr>Wingdings 3</vt:lpstr>
      <vt:lpstr>平面</vt:lpstr>
      <vt:lpstr>Microsoft 公式 3.0</vt:lpstr>
      <vt:lpstr>Equation</vt:lpstr>
      <vt:lpstr>Equation.DSMT4</vt:lpstr>
      <vt:lpstr>公式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</dc:creator>
  <cp:lastModifiedBy>Sky123.Org</cp:lastModifiedBy>
  <cp:revision>60</cp:revision>
  <dcterms:created xsi:type="dcterms:W3CDTF">2018-12-08T13:07:51Z</dcterms:created>
  <dcterms:modified xsi:type="dcterms:W3CDTF">2018-12-14T01:00:26Z</dcterms:modified>
</cp:coreProperties>
</file>